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37"/>
  </p:handoutMasterIdLst>
  <p:sldIdLst>
    <p:sldId id="257" r:id="rId3"/>
    <p:sldId id="367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6" r:id="rId13"/>
    <p:sldId id="378" r:id="rId14"/>
    <p:sldId id="380" r:id="rId15"/>
    <p:sldId id="377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18" r:id="rId36"/>
  </p:sldIdLst>
  <p:sldSz cx="12192000" cy="6858000"/>
  <p:notesSz cx="6858000" cy="9144000"/>
  <p:custDataLst>
    <p:tags r:id="rId41"/>
  </p:custDataLst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803"/>
    <a:srgbClr val="E2D8F3"/>
    <a:srgbClr val="000000"/>
    <a:srgbClr val="C93F3C"/>
    <a:srgbClr val="7563AF"/>
    <a:srgbClr val="9789C2"/>
    <a:srgbClr val="FBFDFC"/>
    <a:srgbClr val="DFE1E0"/>
    <a:srgbClr val="F39801"/>
    <a:srgbClr val="FFE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81" autoAdjust="0"/>
  </p:normalViewPr>
  <p:slideViewPr>
    <p:cSldViewPr>
      <p:cViewPr varScale="1">
        <p:scale>
          <a:sx n="104" d="100"/>
          <a:sy n="104" d="100"/>
        </p:scale>
        <p:origin x="72" y="114"/>
      </p:cViewPr>
      <p:guideLst>
        <p:guide orient="horz" pos="2240"/>
        <p:guide pos="3855"/>
        <p:guide pos="3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4956"/>
    </p:cViewPr>
  </p:sorterViewPr>
  <p:notesViewPr>
    <p:cSldViewPr>
      <p:cViewPr varScale="1">
        <p:scale>
          <a:sx n="84" d="100"/>
          <a:sy n="84" d="100"/>
        </p:scale>
        <p:origin x="3828" y="96"/>
      </p:cViewPr>
      <p:guideLst>
        <p:guide orient="horz" pos="298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4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0D1E2EF4-146E-47B5-A412-FFD548A1AB6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E2EF4-146E-47B5-A412-FFD548A1AB6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919CCEC-F8CC-4A7E-9628-0CFF78E97D66}" type="slidenum">
              <a:rPr lang="en-US" altLang="zh-CN"/>
            </a:fld>
            <a:endParaRPr lang="en-US" altLang="zh-CN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D45312-96F3-4ECE-9699-8A62C49B3D59}" type="slidenum">
              <a:rPr lang="en-US" altLang="zh-CN"/>
            </a:fld>
            <a:endParaRPr lang="en-US" altLang="zh-CN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D00C289-2EC2-45A3-AD0F-955C0A68200E}" type="slidenum">
              <a:rPr lang="en-US" altLang="zh-CN"/>
            </a:fld>
            <a:endParaRPr lang="en-US" altLang="zh-CN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472581-AAB7-449E-94B1-0C00A0FA68A4}" type="slidenum">
              <a:rPr lang="en-US" altLang="zh-CN"/>
            </a:fld>
            <a:endParaRPr lang="en-US" altLang="zh-CN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F2C2069-30FD-4EDB-AA60-00B41E70CBD7}" type="slidenum">
              <a:rPr lang="en-US" altLang="zh-CN"/>
            </a:fld>
            <a:endParaRPr lang="en-US" altLang="zh-CN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0BB455-8EAD-4C4F-9329-1CDBC83526D9}" type="slidenum">
              <a:rPr lang="en-US" altLang="zh-CN"/>
            </a:fld>
            <a:endParaRPr lang="en-US" altLang="zh-CN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FD2B873-2FD7-4D3F-95FD-06692B2BE88B}" type="slidenum">
              <a:rPr lang="en-US" altLang="zh-CN"/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7554B39-088D-489F-93EF-DD601804ACD1}" type="slidenum">
              <a:rPr lang="en-US" altLang="zh-CN"/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F4F45E-918B-4275-9B67-DA606BFFD753}" type="slidenum">
              <a:rPr lang="en-US" altLang="zh-CN"/>
            </a:fld>
            <a:endParaRPr lang="en-US" altLang="zh-CN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76CF5D4-27D0-4858-B640-6AA5E994C158}" type="slidenum">
              <a:rPr lang="en-US" altLang="zh-CN"/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F782C4D-65C1-455F-8B95-23DDC917AD8B}" type="slidenum">
              <a:rPr lang="en-US" altLang="zh-CN"/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F406C6E-2DBC-489D-9049-151247800BDA}" type="slidenum">
              <a:rPr lang="en-US" altLang="zh-CN"/>
            </a:fld>
            <a:endParaRPr lang="en-US" altLang="zh-CN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971DDBA-F02F-4E3D-970C-CC2D1DFAA313}" type="slidenum">
              <a:rPr lang="en-US" altLang="zh-CN"/>
            </a:fld>
            <a:endParaRPr lang="en-US" altLang="zh-CN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2" y="-99392"/>
            <a:ext cx="3521804" cy="973017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302" y="127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3"/>
          <p:cNvSpPr txBox="1"/>
          <p:nvPr userDrawn="1"/>
        </p:nvSpPr>
        <p:spPr>
          <a:xfrm>
            <a:off x="-302" y="41401"/>
            <a:ext cx="3168352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GIF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GIF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0"/>
            <a:ext cx="12192000" cy="5592394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279576" y="1226341"/>
            <a:ext cx="748883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数据结构教程</a:t>
            </a:r>
            <a:endParaRPr lang="zh-CN" altLang="en-US" sz="80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2" y="-104296"/>
            <a:ext cx="1061720" cy="315011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160010" y="2277110"/>
            <a:ext cx="406019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版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微课视频</a:t>
            </a:r>
            <a:r>
              <a:rPr lang="en-US" altLang="zh-CN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</a:t>
            </a:r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题库版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73051" y="2765104"/>
            <a:ext cx="12417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李春葆  主编</a:t>
            </a:r>
            <a:endParaRPr lang="zh-CN" altLang="en-US" sz="15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256" y="3467455"/>
            <a:ext cx="4810764" cy="324117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395356" y="3404125"/>
            <a:ext cx="6691237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第七章  树和二叉树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: 空心 2"/>
          <p:cNvSpPr/>
          <p:nvPr/>
        </p:nvSpPr>
        <p:spPr>
          <a:xfrm>
            <a:off x="7678086" y="2780928"/>
            <a:ext cx="194964" cy="194964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6092" y="5592394"/>
            <a:ext cx="1889956" cy="1254488"/>
            <a:chOff x="-235082" y="5592394"/>
            <a:chExt cx="1889956" cy="1254488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19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9" grpId="0"/>
      <p:bldP spid="12" grpId="0"/>
      <p:bldP spid="20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760322" y="836712"/>
            <a:ext cx="8137525" cy="89154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　　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定理</a:t>
            </a: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7.2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任何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（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＞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）个不同结点的二叉树，都可由它的中序序列和后序序列唯一地确定。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531720" y="2562313"/>
            <a:ext cx="1368425" cy="2209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后序序列：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828707" y="2579775"/>
            <a:ext cx="3346482" cy="2209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-2 </a:t>
            </a:r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en-US" sz="1800" baseline="-25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17" name="组合 45"/>
          <p:cNvGrpSpPr/>
          <p:nvPr/>
        </p:nvGrpSpPr>
        <p:grpSpPr>
          <a:xfrm>
            <a:off x="2903329" y="3002058"/>
            <a:ext cx="1143008" cy="905735"/>
            <a:chOff x="1428728" y="3143248"/>
            <a:chExt cx="1143008" cy="905735"/>
          </a:xfrm>
        </p:grpSpPr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1500165" y="3385408"/>
              <a:ext cx="1071571" cy="66357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左子树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后序序列，有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k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个结点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AutoShape 10"/>
            <p:cNvSpPr/>
            <p:nvPr/>
          </p:nvSpPr>
          <p:spPr bwMode="auto">
            <a:xfrm rot="16200000">
              <a:off x="1914497" y="2657479"/>
              <a:ext cx="144462" cy="1116000"/>
            </a:xfrm>
            <a:prstGeom prst="leftBrace">
              <a:avLst>
                <a:gd name="adj1" fmla="val 49817"/>
                <a:gd name="adj2" fmla="val 50000"/>
              </a:avLst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0" name="组合 29"/>
          <p:cNvGrpSpPr/>
          <p:nvPr/>
        </p:nvGrpSpPr>
        <p:grpSpPr>
          <a:xfrm>
            <a:off x="4449565" y="3000471"/>
            <a:ext cx="1096970" cy="1126715"/>
            <a:chOff x="2974964" y="3141661"/>
            <a:chExt cx="1096970" cy="1126715"/>
          </a:xfrm>
        </p:grpSpPr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2974964" y="3383821"/>
              <a:ext cx="1096970" cy="88455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右子树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后序序列，有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-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k</a:t>
              </a:r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-1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个结点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AutoShape 11"/>
            <p:cNvSpPr/>
            <p:nvPr/>
          </p:nvSpPr>
          <p:spPr bwMode="auto">
            <a:xfrm rot="16200000">
              <a:off x="3410729" y="2782092"/>
              <a:ext cx="144462" cy="863600"/>
            </a:xfrm>
            <a:prstGeom prst="leftBrace">
              <a:avLst>
                <a:gd name="adj1" fmla="val 49817"/>
                <a:gd name="adj2" fmla="val 50000"/>
              </a:avLst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5960877" y="2579775"/>
            <a:ext cx="1368425" cy="2209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中序序列：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7257864" y="2597238"/>
            <a:ext cx="3060730" cy="2209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en-US" sz="1800" baseline="-25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25" name="组合 34"/>
          <p:cNvGrpSpPr/>
          <p:nvPr/>
        </p:nvGrpSpPr>
        <p:grpSpPr>
          <a:xfrm>
            <a:off x="7332485" y="3000470"/>
            <a:ext cx="1071570" cy="905735"/>
            <a:chOff x="5918219" y="3141661"/>
            <a:chExt cx="1071570" cy="905735"/>
          </a:xfrm>
        </p:grpSpPr>
        <p:sp>
          <p:nvSpPr>
            <p:cNvPr id="26" name="Text Box 12"/>
            <p:cNvSpPr txBox="1">
              <a:spLocks noChangeArrowheads="1"/>
            </p:cNvSpPr>
            <p:nvPr/>
          </p:nvSpPr>
          <p:spPr bwMode="auto">
            <a:xfrm>
              <a:off x="5918219" y="3383821"/>
              <a:ext cx="1071570" cy="66357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左子树中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序序列，有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k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个结点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27" name="AutoShape 16"/>
            <p:cNvSpPr/>
            <p:nvPr/>
          </p:nvSpPr>
          <p:spPr bwMode="auto">
            <a:xfrm rot="16200000">
              <a:off x="6371431" y="2782092"/>
              <a:ext cx="144463" cy="863600"/>
            </a:xfrm>
            <a:prstGeom prst="leftBrace">
              <a:avLst>
                <a:gd name="adj1" fmla="val 49817"/>
                <a:gd name="adj2" fmla="val 50000"/>
              </a:avLst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组合 37"/>
          <p:cNvGrpSpPr/>
          <p:nvPr/>
        </p:nvGrpSpPr>
        <p:grpSpPr>
          <a:xfrm>
            <a:off x="9035895" y="3000470"/>
            <a:ext cx="1082672" cy="1126715"/>
            <a:chOff x="7500958" y="3141661"/>
            <a:chExt cx="1082672" cy="1126715"/>
          </a:xfrm>
        </p:grpSpPr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7500958" y="3383821"/>
              <a:ext cx="1082672" cy="88455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右子树中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序序列，有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-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k</a:t>
              </a:r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-1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个结点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AutoShape 17"/>
            <p:cNvSpPr/>
            <p:nvPr/>
          </p:nvSpPr>
          <p:spPr bwMode="auto">
            <a:xfrm rot="16200000">
              <a:off x="7925620" y="2782092"/>
              <a:ext cx="144463" cy="863600"/>
            </a:xfrm>
            <a:prstGeom prst="leftBrace">
              <a:avLst>
                <a:gd name="adj1" fmla="val 49817"/>
                <a:gd name="adj2" fmla="val 50000"/>
              </a:avLst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60849" y="2303550"/>
            <a:ext cx="2928958" cy="333375"/>
            <a:chOff x="4236849" y="2303549"/>
            <a:chExt cx="2928958" cy="333375"/>
          </a:xfrm>
        </p:grpSpPr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4236849" y="2313074"/>
              <a:ext cx="0" cy="323850"/>
            </a:xfrm>
            <a:prstGeom prst="line">
              <a:avLst/>
            </a:prstGeom>
            <a:ln w="19050">
              <a:solidFill>
                <a:srgbClr val="000000"/>
              </a:solidFill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4236849" y="2313073"/>
              <a:ext cx="2928958" cy="0"/>
            </a:xfrm>
            <a:prstGeom prst="line">
              <a:avLst/>
            </a:prstGeom>
            <a:ln w="19050">
              <a:solidFill>
                <a:srgbClr val="000000"/>
              </a:solidFill>
              <a:tailEnd type="none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7165807" y="2303549"/>
              <a:ext cx="0" cy="323850"/>
            </a:xfrm>
            <a:prstGeom prst="line">
              <a:avLst/>
            </a:prstGeom>
            <a:ln w="19050">
              <a:solidFill>
                <a:srgbClr val="000000"/>
              </a:solidFill>
              <a:tailEnd type="stealth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5" name="Text Box 22"/>
          <p:cNvSpPr txBox="1">
            <a:spLocks noChangeArrowheads="1"/>
          </p:cNvSpPr>
          <p:nvPr/>
        </p:nvSpPr>
        <p:spPr bwMode="auto">
          <a:xfrm>
            <a:off x="5475097" y="1859050"/>
            <a:ext cx="4000528" cy="24574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通过根结点</a:t>
            </a:r>
            <a:r>
              <a:rPr lang="en-US" altLang="zh-CN" sz="20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2000" i="1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2000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在中序序列中找到</a:t>
            </a:r>
            <a:r>
              <a:rPr lang="en-US" altLang="zh-CN" sz="2000" i="1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2000" i="1" baseline="-250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endParaRPr lang="en-US" altLang="zh-CN" sz="2000" i="1" baseline="-25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048200" y="4480676"/>
            <a:ext cx="576000" cy="576000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zh-CN" altLang="en-US" sz="1800" baseline="-25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8" name="TextBox 40"/>
          <p:cNvSpPr txBox="1"/>
          <p:nvPr/>
        </p:nvSpPr>
        <p:spPr>
          <a:xfrm>
            <a:off x="4052432" y="5270991"/>
            <a:ext cx="2143140" cy="671830"/>
          </a:xfrm>
          <a:prstGeom prst="rect">
            <a:avLst/>
          </a:prstGeom>
          <a:noFill/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后序：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zh-CN" sz="1800" baseline="-25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中序：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9" name="TextBox 47"/>
          <p:cNvSpPr txBox="1"/>
          <p:nvPr/>
        </p:nvSpPr>
        <p:spPr>
          <a:xfrm>
            <a:off x="3623810" y="5050182"/>
            <a:ext cx="428625" cy="1214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左子树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40" name="TextBox 48"/>
          <p:cNvSpPr txBox="1"/>
          <p:nvPr/>
        </p:nvSpPr>
        <p:spPr>
          <a:xfrm>
            <a:off x="6695639" y="5270991"/>
            <a:ext cx="2206955" cy="671830"/>
          </a:xfrm>
          <a:prstGeom prst="rect">
            <a:avLst/>
          </a:prstGeom>
          <a:noFill/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后序：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-2</a:t>
            </a:r>
            <a:endParaRPr lang="en-US" altLang="zh-CN" sz="1800" i="1" baseline="-25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中序：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 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en-US" sz="1800" baseline="-25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41" name="TextBox 49"/>
          <p:cNvSpPr txBox="1"/>
          <p:nvPr/>
        </p:nvSpPr>
        <p:spPr>
          <a:xfrm>
            <a:off x="8981660" y="5128114"/>
            <a:ext cx="428625" cy="1214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右子树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42" name="直接连接符 41"/>
          <p:cNvCxnSpPr>
            <a:stCxn id="37" idx="2"/>
            <a:endCxn id="38" idx="0"/>
          </p:cNvCxnSpPr>
          <p:nvPr/>
        </p:nvCxnSpPr>
        <p:spPr>
          <a:xfrm flipH="1">
            <a:off x="5124275" y="4768676"/>
            <a:ext cx="923925" cy="502285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7" idx="6"/>
            <a:endCxn id="40" idx="0"/>
          </p:cNvCxnSpPr>
          <p:nvPr/>
        </p:nvCxnSpPr>
        <p:spPr>
          <a:xfrm>
            <a:off x="6624200" y="4768676"/>
            <a:ext cx="1174750" cy="502285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下箭头 52"/>
          <p:cNvSpPr/>
          <p:nvPr/>
        </p:nvSpPr>
        <p:spPr>
          <a:xfrm>
            <a:off x="6199386" y="3980610"/>
            <a:ext cx="285752" cy="500066"/>
          </a:xfrm>
          <a:prstGeom prst="downArrow">
            <a:avLst/>
          </a:prstGeom>
          <a:solidFill>
            <a:srgbClr val="C93F3C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灯片编号占位符 45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10/32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23" grpId="0" bldLvl="0" animBg="1"/>
      <p:bldP spid="24" grpId="0" bldLvl="0" animBg="1"/>
      <p:bldP spid="35" grpId="0" bldLvl="0" animBg="1"/>
      <p:bldP spid="37" grpId="0" animBg="1"/>
      <p:bldP spid="38" grpId="0" bldLvl="0" animBg="1"/>
      <p:bldP spid="39" grpId="0"/>
      <p:bldP spid="40" grpId="0" bldLvl="0" animBg="1"/>
      <p:bldP spid="41" grpId="0"/>
      <p:bldP spid="44" grpId="0" animBg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02580" y="920169"/>
            <a:ext cx="8893175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例如，已知中序序列为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DGBAECF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，后序序列为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GDBEFCA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。对应的构造该二叉树。 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5" name="Text Box 22"/>
          <p:cNvSpPr txBox="1">
            <a:spLocks noChangeArrowheads="1"/>
          </p:cNvSpPr>
          <p:nvPr/>
        </p:nvSpPr>
        <p:spPr bwMode="auto">
          <a:xfrm>
            <a:off x="3619853" y="6092017"/>
            <a:ext cx="2376488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二叉树构造完毕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3760165" y="1705987"/>
            <a:ext cx="2000264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GDBEFC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DGB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ECF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617421" y="2348928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endParaRPr lang="en-US" altLang="zh-CN" sz="2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617289" y="3563374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endParaRPr lang="en-US" altLang="zh-CN" sz="20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31867" y="3563374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</a:t>
            </a:r>
            <a:endParaRPr lang="en-US" altLang="zh-CN" sz="20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60363" y="4492068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</a:t>
            </a:r>
            <a:endParaRPr lang="en-US" altLang="zh-CN" sz="20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760561" y="4492068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endParaRPr lang="en-US" altLang="zh-CN" sz="20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688595" y="4492068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</a:t>
            </a:r>
            <a:endParaRPr lang="en-US" altLang="zh-CN" sz="20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474413" y="5420762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</a:t>
            </a:r>
            <a:endParaRPr lang="en-US" altLang="zh-CN" sz="20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44" name="直接连接符 43"/>
          <p:cNvCxnSpPr>
            <a:stCxn id="37" idx="3"/>
            <a:endCxn id="38" idx="0"/>
          </p:cNvCxnSpPr>
          <p:nvPr/>
        </p:nvCxnSpPr>
        <p:spPr>
          <a:xfrm rot="5400000">
            <a:off x="3831605" y="2714786"/>
            <a:ext cx="848589" cy="84858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7" idx="5"/>
            <a:endCxn id="39" idx="0"/>
          </p:cNvCxnSpPr>
          <p:nvPr/>
        </p:nvCxnSpPr>
        <p:spPr>
          <a:xfrm rot="16200000" flipH="1">
            <a:off x="5090436" y="2607628"/>
            <a:ext cx="848589" cy="106290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38" idx="3"/>
            <a:endCxn id="42" idx="7"/>
          </p:cNvCxnSpPr>
          <p:nvPr/>
        </p:nvCxnSpPr>
        <p:spPr>
          <a:xfrm rot="5400000">
            <a:off x="3054452" y="3929231"/>
            <a:ext cx="625608" cy="62560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42" idx="5"/>
            <a:endCxn id="43" idx="1"/>
          </p:cNvCxnSpPr>
          <p:nvPr/>
        </p:nvCxnSpPr>
        <p:spPr>
          <a:xfrm rot="16200000" flipH="1">
            <a:off x="2983014" y="4929363"/>
            <a:ext cx="625608" cy="482732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39" idx="3"/>
          </p:cNvCxnSpPr>
          <p:nvPr/>
        </p:nvCxnSpPr>
        <p:spPr>
          <a:xfrm rot="5400000">
            <a:off x="5403241" y="4000670"/>
            <a:ext cx="562837" cy="41996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39" idx="5"/>
            <a:endCxn id="41" idx="1"/>
          </p:cNvCxnSpPr>
          <p:nvPr/>
        </p:nvCxnSpPr>
        <p:spPr>
          <a:xfrm rot="16200000" flipH="1">
            <a:off x="6197724" y="3929231"/>
            <a:ext cx="625608" cy="62560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2"/>
          <p:cNvSpPr txBox="1"/>
          <p:nvPr/>
        </p:nvSpPr>
        <p:spPr>
          <a:xfrm>
            <a:off x="2402843" y="3059920"/>
            <a:ext cx="1285884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GD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DG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6189057" y="3059920"/>
            <a:ext cx="1428760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EF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E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52" name="TextBox 44"/>
          <p:cNvSpPr txBox="1"/>
          <p:nvPr/>
        </p:nvSpPr>
        <p:spPr>
          <a:xfrm>
            <a:off x="1402711" y="4417242"/>
            <a:ext cx="1214446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G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53" name="TextBox 45"/>
          <p:cNvSpPr txBox="1"/>
          <p:nvPr/>
        </p:nvSpPr>
        <p:spPr>
          <a:xfrm>
            <a:off x="3760165" y="5274498"/>
            <a:ext cx="1071570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54" name="TextBox 46"/>
          <p:cNvSpPr txBox="1"/>
          <p:nvPr/>
        </p:nvSpPr>
        <p:spPr>
          <a:xfrm>
            <a:off x="4269755" y="4417242"/>
            <a:ext cx="1062046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55" name="TextBox 47"/>
          <p:cNvSpPr txBox="1"/>
          <p:nvPr/>
        </p:nvSpPr>
        <p:spPr>
          <a:xfrm>
            <a:off x="7127275" y="4417242"/>
            <a:ext cx="1062046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57" name="灯片编号占位符 28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11/32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22" y="2299443"/>
            <a:ext cx="3385118" cy="3385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0" grpId="0"/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776660" y="1484784"/>
            <a:ext cx="8638680" cy="4771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216000" rIns="144000" bIns="21600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CreateBT2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(char *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post，char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in，int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n)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  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*b;  char r，*p;  int k;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if (n&lt;=0) return NULL;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r=*(post+n-1);				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根结点值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b=(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*)malloc(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));   	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创建二叉树结点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b-&gt;data=r;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for (p=</a:t>
            </a:r>
            <a:r>
              <a:rPr lang="en-US" sz="1800" dirty="0" err="1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in;p</a:t>
            </a:r>
            <a:r>
              <a:rPr lang="en-US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in+n;p</a:t>
            </a:r>
            <a:r>
              <a:rPr lang="en-US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++)		     	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在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中查找根结点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if (*p==r) break;</a:t>
            </a:r>
            <a:endParaRPr lang="zh-CN" altLang="en-US" sz="18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k=p-in;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					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//k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为根结点在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中的下标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991544" y="836712"/>
            <a:ext cx="4786346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由上述定理得到以下构造二叉树的算法：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灯片编号占位符 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12/32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894924" y="3701001"/>
            <a:ext cx="8001056" cy="2067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b-&gt;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CreateBT2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post，in，k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);	         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递归构造左子树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b-&gt;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CreateBT2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(post+k，p+1，n-k-1);   </a:t>
            </a:r>
            <a:r>
              <a:rPr 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递归构造右子树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return b;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9988896" y="3276069"/>
            <a:ext cx="428625" cy="25717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先序遍历的思路</a:t>
            </a:r>
            <a:endParaRPr lang="zh-CN" altLang="en-US" sz="2000" spc="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352781" y="1561557"/>
            <a:ext cx="578647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post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：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…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-2  </a:t>
            </a:r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3352781" y="2197854"/>
            <a:ext cx="614366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：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-2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en-US" sz="1800" baseline="-25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rot="5400000" flipH="1" flipV="1">
            <a:off x="6463509" y="2736908"/>
            <a:ext cx="285752" cy="158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9"/>
          <p:cNvSpPr txBox="1"/>
          <p:nvPr/>
        </p:nvSpPr>
        <p:spPr>
          <a:xfrm>
            <a:off x="6353177" y="2845854"/>
            <a:ext cx="50006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endParaRPr lang="en-US" altLang="zh-CN" sz="1800" i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rot="5400000">
            <a:off x="4593421" y="1489325"/>
            <a:ext cx="285752" cy="158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11"/>
          <p:cNvSpPr txBox="1"/>
          <p:nvPr/>
        </p:nvSpPr>
        <p:spPr>
          <a:xfrm>
            <a:off x="4352913" y="1052167"/>
            <a:ext cx="714380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post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rot="5400000">
            <a:off x="6407946" y="1417887"/>
            <a:ext cx="285752" cy="158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6096000" y="980729"/>
            <a:ext cx="85725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post+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5400000" flipH="1" flipV="1">
            <a:off x="6996913" y="2736908"/>
            <a:ext cx="285752" cy="158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TextBox 15"/>
          <p:cNvSpPr txBox="1"/>
          <p:nvPr/>
        </p:nvSpPr>
        <p:spPr>
          <a:xfrm>
            <a:off x="6924681" y="2845854"/>
            <a:ext cx="50006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rot="5400000" flipH="1" flipV="1">
            <a:off x="4577546" y="2679758"/>
            <a:ext cx="285752" cy="158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TextBox 17"/>
          <p:cNvSpPr txBox="1"/>
          <p:nvPr/>
        </p:nvSpPr>
        <p:spPr>
          <a:xfrm>
            <a:off x="4486264" y="2845854"/>
            <a:ext cx="50006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67227" y="1647283"/>
            <a:ext cx="1714512" cy="357190"/>
          </a:xfrm>
          <a:prstGeom prst="rect">
            <a:avLst/>
          </a:prstGeom>
          <a:solidFill>
            <a:srgbClr val="9789C2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563A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67227" y="2242599"/>
            <a:ext cx="1714512" cy="357190"/>
          </a:xfrm>
          <a:prstGeom prst="rect">
            <a:avLst/>
          </a:prstGeom>
          <a:solidFill>
            <a:srgbClr val="7563A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563A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任意多边形 29"/>
          <p:cNvSpPr/>
          <p:nvPr/>
        </p:nvSpPr>
        <p:spPr>
          <a:xfrm>
            <a:off x="4400537" y="1990186"/>
            <a:ext cx="595318" cy="1928825"/>
          </a:xfrm>
          <a:custGeom>
            <a:avLst/>
            <a:gdLst>
              <a:gd name="connsiteX0" fmla="*/ 60325 w 898525"/>
              <a:gd name="connsiteY0" fmla="*/ 0 h 1838325"/>
              <a:gd name="connsiteX1" fmla="*/ 69850 w 898525"/>
              <a:gd name="connsiteY1" fmla="*/ 704850 h 1838325"/>
              <a:gd name="connsiteX2" fmla="*/ 479425 w 898525"/>
              <a:gd name="connsiteY2" fmla="*/ 1381125 h 1838325"/>
              <a:gd name="connsiteX3" fmla="*/ 898525 w 898525"/>
              <a:gd name="connsiteY3" fmla="*/ 1838325 h 1838325"/>
              <a:gd name="connsiteX0-1" fmla="*/ 270660 w 856458"/>
              <a:gd name="connsiteY0-2" fmla="*/ 0 h 1871677"/>
              <a:gd name="connsiteX1-3" fmla="*/ 27783 w 856458"/>
              <a:gd name="connsiteY1-4" fmla="*/ 738202 h 1871677"/>
              <a:gd name="connsiteX2-5" fmla="*/ 437358 w 856458"/>
              <a:gd name="connsiteY2-6" fmla="*/ 1414477 h 1871677"/>
              <a:gd name="connsiteX3-7" fmla="*/ 856458 w 856458"/>
              <a:gd name="connsiteY3-8" fmla="*/ 1871677 h 1871677"/>
              <a:gd name="connsiteX0-9" fmla="*/ 30163 w 615961"/>
              <a:gd name="connsiteY0-10" fmla="*/ 0 h 1871677"/>
              <a:gd name="connsiteX1-11" fmla="*/ 101600 w 615961"/>
              <a:gd name="connsiteY1-12" fmla="*/ 714380 h 1871677"/>
              <a:gd name="connsiteX2-13" fmla="*/ 196861 w 615961"/>
              <a:gd name="connsiteY2-14" fmla="*/ 1414477 h 1871677"/>
              <a:gd name="connsiteX3-15" fmla="*/ 615961 w 615961"/>
              <a:gd name="connsiteY3-16" fmla="*/ 1871677 h 1871677"/>
              <a:gd name="connsiteX0-17" fmla="*/ 30163 w 615961"/>
              <a:gd name="connsiteY0-18" fmla="*/ 0 h 1871677"/>
              <a:gd name="connsiteX1-19" fmla="*/ 101600 w 615961"/>
              <a:gd name="connsiteY1-20" fmla="*/ 714380 h 1871677"/>
              <a:gd name="connsiteX2-21" fmla="*/ 315914 w 615961"/>
              <a:gd name="connsiteY2-22" fmla="*/ 1357322 h 1871677"/>
              <a:gd name="connsiteX3-23" fmla="*/ 615961 w 615961"/>
              <a:gd name="connsiteY3-24" fmla="*/ 1871677 h 1871677"/>
              <a:gd name="connsiteX0-25" fmla="*/ 30163 w 387352"/>
              <a:gd name="connsiteY0-26" fmla="*/ 0 h 2000264"/>
              <a:gd name="connsiteX1-27" fmla="*/ 101600 w 387352"/>
              <a:gd name="connsiteY1-28" fmla="*/ 714380 h 2000264"/>
              <a:gd name="connsiteX2-29" fmla="*/ 315914 w 387352"/>
              <a:gd name="connsiteY2-30" fmla="*/ 1357322 h 2000264"/>
              <a:gd name="connsiteX3-31" fmla="*/ 387352 w 387352"/>
              <a:gd name="connsiteY3-32" fmla="*/ 2000264 h 2000264"/>
              <a:gd name="connsiteX0-33" fmla="*/ 30163 w 387352"/>
              <a:gd name="connsiteY0-34" fmla="*/ 0 h 2000264"/>
              <a:gd name="connsiteX1-35" fmla="*/ 101600 w 387352"/>
              <a:gd name="connsiteY1-36" fmla="*/ 714380 h 2000264"/>
              <a:gd name="connsiteX2-37" fmla="*/ 101600 w 387352"/>
              <a:gd name="connsiteY2-38" fmla="*/ 1428759 h 2000264"/>
              <a:gd name="connsiteX3-39" fmla="*/ 387352 w 387352"/>
              <a:gd name="connsiteY3-40" fmla="*/ 2000264 h 2000264"/>
              <a:gd name="connsiteX0-41" fmla="*/ 369097 w 726286"/>
              <a:gd name="connsiteY0-42" fmla="*/ 0 h 2000264"/>
              <a:gd name="connsiteX1-43" fmla="*/ 11906 w 726286"/>
              <a:gd name="connsiteY1-44" fmla="*/ 857255 h 2000264"/>
              <a:gd name="connsiteX2-45" fmla="*/ 440534 w 726286"/>
              <a:gd name="connsiteY2-46" fmla="*/ 1428759 h 2000264"/>
              <a:gd name="connsiteX3-47" fmla="*/ 726286 w 726286"/>
              <a:gd name="connsiteY3-48" fmla="*/ 2000264 h 2000264"/>
              <a:gd name="connsiteX0-49" fmla="*/ 381004 w 738193"/>
              <a:gd name="connsiteY0-50" fmla="*/ 0 h 2000264"/>
              <a:gd name="connsiteX1-51" fmla="*/ 23813 w 738193"/>
              <a:gd name="connsiteY1-52" fmla="*/ 857255 h 2000264"/>
              <a:gd name="connsiteX2-53" fmla="*/ 238127 w 738193"/>
              <a:gd name="connsiteY2-54" fmla="*/ 1571635 h 2000264"/>
              <a:gd name="connsiteX3-55" fmla="*/ 738193 w 738193"/>
              <a:gd name="connsiteY3-56" fmla="*/ 2000264 h 2000264"/>
              <a:gd name="connsiteX0-57" fmla="*/ 381004 w 595318"/>
              <a:gd name="connsiteY0-58" fmla="*/ 0 h 1928825"/>
              <a:gd name="connsiteX1-59" fmla="*/ 23813 w 595318"/>
              <a:gd name="connsiteY1-60" fmla="*/ 857255 h 1928825"/>
              <a:gd name="connsiteX2-61" fmla="*/ 238127 w 595318"/>
              <a:gd name="connsiteY2-62" fmla="*/ 1571635 h 1928825"/>
              <a:gd name="connsiteX3-63" fmla="*/ 595318 w 595318"/>
              <a:gd name="connsiteY3-64" fmla="*/ 1928825 h 1928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5318" h="1928825">
                <a:moveTo>
                  <a:pt x="381004" y="0"/>
                </a:moveTo>
                <a:cubicBezTo>
                  <a:pt x="350841" y="237331"/>
                  <a:pt x="47626" y="595316"/>
                  <a:pt x="23813" y="857255"/>
                </a:cubicBezTo>
                <a:cubicBezTo>
                  <a:pt x="0" y="1119194"/>
                  <a:pt x="142876" y="1393040"/>
                  <a:pt x="238127" y="1571635"/>
                </a:cubicBezTo>
                <a:cubicBezTo>
                  <a:pt x="333378" y="1750230"/>
                  <a:pt x="454824" y="1794681"/>
                  <a:pt x="595318" y="1928825"/>
                </a:cubicBezTo>
              </a:path>
            </a:pathLst>
          </a:custGeom>
          <a:ln w="19050">
            <a:solidFill>
              <a:srgbClr val="7563AF"/>
            </a:solidFill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任意多边形 30"/>
          <p:cNvSpPr/>
          <p:nvPr/>
        </p:nvSpPr>
        <p:spPr>
          <a:xfrm>
            <a:off x="4852979" y="2595037"/>
            <a:ext cx="714380" cy="1323974"/>
          </a:xfrm>
          <a:custGeom>
            <a:avLst/>
            <a:gdLst>
              <a:gd name="connsiteX0" fmla="*/ 0 w 828675"/>
              <a:gd name="connsiteY0" fmla="*/ 0 h 1257300"/>
              <a:gd name="connsiteX1" fmla="*/ 114300 w 828675"/>
              <a:gd name="connsiteY1" fmla="*/ 419100 h 1257300"/>
              <a:gd name="connsiteX2" fmla="*/ 409575 w 828675"/>
              <a:gd name="connsiteY2" fmla="*/ 895350 h 1257300"/>
              <a:gd name="connsiteX3" fmla="*/ 828675 w 828675"/>
              <a:gd name="connsiteY3" fmla="*/ 1257300 h 1257300"/>
              <a:gd name="connsiteX0-1" fmla="*/ 0 w 500066"/>
              <a:gd name="connsiteY0-2" fmla="*/ 0 h 1323974"/>
              <a:gd name="connsiteX1-3" fmla="*/ 114300 w 500066"/>
              <a:gd name="connsiteY1-4" fmla="*/ 419100 h 1323974"/>
              <a:gd name="connsiteX2-5" fmla="*/ 409575 w 500066"/>
              <a:gd name="connsiteY2-6" fmla="*/ 895350 h 1323974"/>
              <a:gd name="connsiteX3-7" fmla="*/ 500066 w 500066"/>
              <a:gd name="connsiteY3-8" fmla="*/ 1323974 h 1323974"/>
              <a:gd name="connsiteX0-9" fmla="*/ 0 w 500066"/>
              <a:gd name="connsiteY0-10" fmla="*/ 0 h 1323974"/>
              <a:gd name="connsiteX1-11" fmla="*/ 114300 w 500066"/>
              <a:gd name="connsiteY1-12" fmla="*/ 419100 h 1323974"/>
              <a:gd name="connsiteX2-13" fmla="*/ 214314 w 500066"/>
              <a:gd name="connsiteY2-14" fmla="*/ 966784 h 1323974"/>
              <a:gd name="connsiteX3-15" fmla="*/ 500066 w 500066"/>
              <a:gd name="connsiteY3-16" fmla="*/ 1323974 h 1323974"/>
              <a:gd name="connsiteX0-17" fmla="*/ 0 w 500066"/>
              <a:gd name="connsiteY0-18" fmla="*/ 0 h 1323974"/>
              <a:gd name="connsiteX1-19" fmla="*/ 71438 w 500066"/>
              <a:gd name="connsiteY1-20" fmla="*/ 466718 h 1323974"/>
              <a:gd name="connsiteX2-21" fmla="*/ 214314 w 500066"/>
              <a:gd name="connsiteY2-22" fmla="*/ 966784 h 1323974"/>
              <a:gd name="connsiteX3-23" fmla="*/ 500066 w 500066"/>
              <a:gd name="connsiteY3-24" fmla="*/ 1323974 h 1323974"/>
              <a:gd name="connsiteX0-25" fmla="*/ 0 w 714380"/>
              <a:gd name="connsiteY0-26" fmla="*/ 0 h 1395412"/>
              <a:gd name="connsiteX1-27" fmla="*/ 71438 w 714380"/>
              <a:gd name="connsiteY1-28" fmla="*/ 466718 h 1395412"/>
              <a:gd name="connsiteX2-29" fmla="*/ 214314 w 714380"/>
              <a:gd name="connsiteY2-30" fmla="*/ 966784 h 1395412"/>
              <a:gd name="connsiteX3-31" fmla="*/ 714380 w 714380"/>
              <a:gd name="connsiteY3-32" fmla="*/ 1395412 h 1395412"/>
              <a:gd name="connsiteX0-33" fmla="*/ 0 w 714380"/>
              <a:gd name="connsiteY0-34" fmla="*/ 0 h 1395412"/>
              <a:gd name="connsiteX1-35" fmla="*/ 71438 w 714380"/>
              <a:gd name="connsiteY1-36" fmla="*/ 466718 h 1395412"/>
              <a:gd name="connsiteX2-37" fmla="*/ 428628 w 714380"/>
              <a:gd name="connsiteY2-38" fmla="*/ 895346 h 1395412"/>
              <a:gd name="connsiteX3-39" fmla="*/ 714380 w 714380"/>
              <a:gd name="connsiteY3-40" fmla="*/ 1395412 h 1395412"/>
              <a:gd name="connsiteX0-41" fmla="*/ 0 w 714380"/>
              <a:gd name="connsiteY0-42" fmla="*/ 0 h 1395412"/>
              <a:gd name="connsiteX1-43" fmla="*/ 214314 w 714380"/>
              <a:gd name="connsiteY1-44" fmla="*/ 466718 h 1395412"/>
              <a:gd name="connsiteX2-45" fmla="*/ 428628 w 714380"/>
              <a:gd name="connsiteY2-46" fmla="*/ 895346 h 1395412"/>
              <a:gd name="connsiteX3-47" fmla="*/ 714380 w 714380"/>
              <a:gd name="connsiteY3-48" fmla="*/ 1395412 h 1395412"/>
              <a:gd name="connsiteX0-49" fmla="*/ 0 w 714380"/>
              <a:gd name="connsiteY0-50" fmla="*/ 0 h 1323974"/>
              <a:gd name="connsiteX1-51" fmla="*/ 214314 w 714380"/>
              <a:gd name="connsiteY1-52" fmla="*/ 466718 h 1323974"/>
              <a:gd name="connsiteX2-53" fmla="*/ 428628 w 714380"/>
              <a:gd name="connsiteY2-54" fmla="*/ 895346 h 1323974"/>
              <a:gd name="connsiteX3-55" fmla="*/ 714380 w 714380"/>
              <a:gd name="connsiteY3-56" fmla="*/ 1323974 h 1323974"/>
              <a:gd name="connsiteX0-57" fmla="*/ 0 w 714380"/>
              <a:gd name="connsiteY0-58" fmla="*/ 0 h 1323974"/>
              <a:gd name="connsiteX1-59" fmla="*/ 214314 w 714380"/>
              <a:gd name="connsiteY1-60" fmla="*/ 466718 h 1323974"/>
              <a:gd name="connsiteX2-61" fmla="*/ 428628 w 714380"/>
              <a:gd name="connsiteY2-62" fmla="*/ 895346 h 1323974"/>
              <a:gd name="connsiteX3-63" fmla="*/ 714380 w 714380"/>
              <a:gd name="connsiteY3-64" fmla="*/ 1323974 h 13239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14380" h="1323974">
                <a:moveTo>
                  <a:pt x="0" y="0"/>
                </a:moveTo>
                <a:cubicBezTo>
                  <a:pt x="23019" y="134937"/>
                  <a:pt x="142876" y="317494"/>
                  <a:pt x="214314" y="466718"/>
                </a:cubicBezTo>
                <a:cubicBezTo>
                  <a:pt x="285752" y="615942"/>
                  <a:pt x="345284" y="752470"/>
                  <a:pt x="428628" y="895346"/>
                </a:cubicBezTo>
                <a:cubicBezTo>
                  <a:pt x="511972" y="1038222"/>
                  <a:pt x="535792" y="1074738"/>
                  <a:pt x="714380" y="1323974"/>
                </a:cubicBezTo>
              </a:path>
            </a:pathLst>
          </a:custGeom>
          <a:ln w="19050">
            <a:solidFill>
              <a:srgbClr val="7563AF"/>
            </a:solidFill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434663" y="1632995"/>
            <a:ext cx="1857388" cy="357190"/>
          </a:xfrm>
          <a:prstGeom prst="rect">
            <a:avLst/>
          </a:prstGeom>
          <a:solidFill>
            <a:srgbClr val="7563A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563A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63291" y="2204499"/>
            <a:ext cx="2133092" cy="357190"/>
          </a:xfrm>
          <a:prstGeom prst="rect">
            <a:avLst/>
          </a:prstGeom>
          <a:solidFill>
            <a:srgbClr val="7563A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563A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任意多边形 34"/>
          <p:cNvSpPr/>
          <p:nvPr/>
        </p:nvSpPr>
        <p:spPr>
          <a:xfrm>
            <a:off x="5353045" y="1990185"/>
            <a:ext cx="1214446" cy="2286016"/>
          </a:xfrm>
          <a:custGeom>
            <a:avLst/>
            <a:gdLst>
              <a:gd name="connsiteX0" fmla="*/ 762000 w 762000"/>
              <a:gd name="connsiteY0" fmla="*/ 0 h 2247900"/>
              <a:gd name="connsiteX1" fmla="*/ 247650 w 762000"/>
              <a:gd name="connsiteY1" fmla="*/ 1085850 h 2247900"/>
              <a:gd name="connsiteX2" fmla="*/ 0 w 762000"/>
              <a:gd name="connsiteY2" fmla="*/ 2247900 h 2247900"/>
              <a:gd name="connsiteX0-1" fmla="*/ 895352 w 895352"/>
              <a:gd name="connsiteY0-2" fmla="*/ 0 h 2314590"/>
              <a:gd name="connsiteX1-3" fmla="*/ 247650 w 895352"/>
              <a:gd name="connsiteY1-4" fmla="*/ 1152540 h 2314590"/>
              <a:gd name="connsiteX2-5" fmla="*/ 0 w 895352"/>
              <a:gd name="connsiteY2-6" fmla="*/ 2314590 h 2314590"/>
              <a:gd name="connsiteX0-7" fmla="*/ 895352 w 895352"/>
              <a:gd name="connsiteY0-8" fmla="*/ 0 h 2243152"/>
              <a:gd name="connsiteX1-9" fmla="*/ 247650 w 895352"/>
              <a:gd name="connsiteY1-10" fmla="*/ 1081102 h 2243152"/>
              <a:gd name="connsiteX2-11" fmla="*/ 0 w 895352"/>
              <a:gd name="connsiteY2-12" fmla="*/ 2243152 h 2243152"/>
              <a:gd name="connsiteX0-13" fmla="*/ 1214446 w 1214446"/>
              <a:gd name="connsiteY0-14" fmla="*/ 0 h 2286016"/>
              <a:gd name="connsiteX1-15" fmla="*/ 566744 w 1214446"/>
              <a:gd name="connsiteY1-16" fmla="*/ 1081102 h 2286016"/>
              <a:gd name="connsiteX2-17" fmla="*/ 0 w 1214446"/>
              <a:gd name="connsiteY2-18" fmla="*/ 2286016 h 22860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14446" h="2286016">
                <a:moveTo>
                  <a:pt x="1214446" y="0"/>
                </a:moveTo>
                <a:cubicBezTo>
                  <a:pt x="1020771" y="355600"/>
                  <a:pt x="769152" y="700099"/>
                  <a:pt x="566744" y="1081102"/>
                </a:cubicBezTo>
                <a:cubicBezTo>
                  <a:pt x="364336" y="1462105"/>
                  <a:pt x="60325" y="1892316"/>
                  <a:pt x="0" y="2286016"/>
                </a:cubicBezTo>
              </a:path>
            </a:pathLst>
          </a:custGeom>
          <a:ln w="19050">
            <a:solidFill>
              <a:srgbClr val="7563AF"/>
            </a:solidFill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任意多边形 35"/>
          <p:cNvSpPr/>
          <p:nvPr/>
        </p:nvSpPr>
        <p:spPr>
          <a:xfrm>
            <a:off x="6067426" y="2561689"/>
            <a:ext cx="950919" cy="1785950"/>
          </a:xfrm>
          <a:custGeom>
            <a:avLst/>
            <a:gdLst>
              <a:gd name="connsiteX0" fmla="*/ 704850 w 749300"/>
              <a:gd name="connsiteY0" fmla="*/ 0 h 1666875"/>
              <a:gd name="connsiteX1" fmla="*/ 695325 w 749300"/>
              <a:gd name="connsiteY1" fmla="*/ 533400 h 1666875"/>
              <a:gd name="connsiteX2" fmla="*/ 381000 w 749300"/>
              <a:gd name="connsiteY2" fmla="*/ 1285875 h 1666875"/>
              <a:gd name="connsiteX3" fmla="*/ 0 w 749300"/>
              <a:gd name="connsiteY3" fmla="*/ 1666875 h 1666875"/>
              <a:gd name="connsiteX0-1" fmla="*/ 352429 w 700087"/>
              <a:gd name="connsiteY0-2" fmla="*/ 0 h 1671648"/>
              <a:gd name="connsiteX1-3" fmla="*/ 695325 w 700087"/>
              <a:gd name="connsiteY1-4" fmla="*/ 538173 h 1671648"/>
              <a:gd name="connsiteX2-5" fmla="*/ 381000 w 700087"/>
              <a:gd name="connsiteY2-6" fmla="*/ 1290648 h 1671648"/>
              <a:gd name="connsiteX3-7" fmla="*/ 0 w 700087"/>
              <a:gd name="connsiteY3-8" fmla="*/ 1671648 h 1671648"/>
              <a:gd name="connsiteX0-9" fmla="*/ 352429 w 451645"/>
              <a:gd name="connsiteY0-10" fmla="*/ 0 h 1671648"/>
              <a:gd name="connsiteX1-11" fmla="*/ 423868 w 451645"/>
              <a:gd name="connsiteY1-12" fmla="*/ 642942 h 1671648"/>
              <a:gd name="connsiteX2-13" fmla="*/ 381000 w 451645"/>
              <a:gd name="connsiteY2-14" fmla="*/ 1290648 h 1671648"/>
              <a:gd name="connsiteX3-15" fmla="*/ 0 w 451645"/>
              <a:gd name="connsiteY3-16" fmla="*/ 1671648 h 1671648"/>
              <a:gd name="connsiteX0-17" fmla="*/ 495306 w 517531"/>
              <a:gd name="connsiteY0-18" fmla="*/ 0 h 1671648"/>
              <a:gd name="connsiteX1-19" fmla="*/ 423868 w 517531"/>
              <a:gd name="connsiteY1-20" fmla="*/ 642942 h 1671648"/>
              <a:gd name="connsiteX2-21" fmla="*/ 381000 w 517531"/>
              <a:gd name="connsiteY2-22" fmla="*/ 1290648 h 1671648"/>
              <a:gd name="connsiteX3-23" fmla="*/ 0 w 517531"/>
              <a:gd name="connsiteY3-24" fmla="*/ 1671648 h 1671648"/>
              <a:gd name="connsiteX0-25" fmla="*/ 495306 w 517531"/>
              <a:gd name="connsiteY0-26" fmla="*/ 0 h 1671648"/>
              <a:gd name="connsiteX1-27" fmla="*/ 423868 w 517531"/>
              <a:gd name="connsiteY1-28" fmla="*/ 642942 h 1671648"/>
              <a:gd name="connsiteX2-29" fmla="*/ 280992 w 517531"/>
              <a:gd name="connsiteY2-30" fmla="*/ 1285884 h 1671648"/>
              <a:gd name="connsiteX3-31" fmla="*/ 0 w 517531"/>
              <a:gd name="connsiteY3-32" fmla="*/ 1671648 h 1671648"/>
              <a:gd name="connsiteX0-33" fmla="*/ 928694 w 950919"/>
              <a:gd name="connsiteY0-34" fmla="*/ 0 h 1785950"/>
              <a:gd name="connsiteX1-35" fmla="*/ 857256 w 950919"/>
              <a:gd name="connsiteY1-36" fmla="*/ 642942 h 1785950"/>
              <a:gd name="connsiteX2-37" fmla="*/ 714380 w 950919"/>
              <a:gd name="connsiteY2-38" fmla="*/ 1285884 h 1785950"/>
              <a:gd name="connsiteX3-39" fmla="*/ 0 w 950919"/>
              <a:gd name="connsiteY3-40" fmla="*/ 1785950 h 1785950"/>
              <a:gd name="connsiteX0-41" fmla="*/ 928694 w 950919"/>
              <a:gd name="connsiteY0-42" fmla="*/ 0 h 1785950"/>
              <a:gd name="connsiteX1-43" fmla="*/ 857256 w 950919"/>
              <a:gd name="connsiteY1-44" fmla="*/ 642942 h 1785950"/>
              <a:gd name="connsiteX2-45" fmla="*/ 428628 w 950919"/>
              <a:gd name="connsiteY2-46" fmla="*/ 1357322 h 1785950"/>
              <a:gd name="connsiteX3-47" fmla="*/ 0 w 950919"/>
              <a:gd name="connsiteY3-48" fmla="*/ 1785950 h 1785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50919" h="1785950">
                <a:moveTo>
                  <a:pt x="928694" y="0"/>
                </a:moveTo>
                <a:cubicBezTo>
                  <a:pt x="950919" y="159544"/>
                  <a:pt x="940600" y="416722"/>
                  <a:pt x="857256" y="642942"/>
                </a:cubicBezTo>
                <a:cubicBezTo>
                  <a:pt x="773912" y="869162"/>
                  <a:pt x="571504" y="1166821"/>
                  <a:pt x="428628" y="1357322"/>
                </a:cubicBezTo>
                <a:cubicBezTo>
                  <a:pt x="285752" y="1547823"/>
                  <a:pt x="132556" y="1689906"/>
                  <a:pt x="0" y="1785950"/>
                </a:cubicBezTo>
              </a:path>
            </a:pathLst>
          </a:custGeom>
          <a:ln w="19050">
            <a:solidFill>
              <a:srgbClr val="7563AF"/>
            </a:solidFill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灯片编号占位符 37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13/32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5" grpId="0"/>
      <p:bldP spid="16" grpId="0"/>
      <p:bldP spid="17" grpId="0"/>
      <p:bldP spid="20" grpId="0"/>
      <p:bldP spid="23" grpId="0"/>
      <p:bldP spid="26" grpId="0"/>
      <p:bldP spid="29" grpId="0"/>
      <p:bldP spid="32" grpId="0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1631504" y="908720"/>
            <a:ext cx="8605868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【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例</a:t>
            </a: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7.19】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设计一个算法将二叉树的顺序存储结构转换成二叉链存储结构。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2539961" y="1363683"/>
            <a:ext cx="7286676" cy="124523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设二叉树的顺序存储结构为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由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2000" i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返回创建的以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[</a:t>
            </a:r>
            <a:r>
              <a:rPr lang="en-US" altLang="zh-CN" sz="2000" i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]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为根结点的二叉链存储结构。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由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1)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返回创建的二叉链存储结构的根结点指针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2004220" y="4371411"/>
            <a:ext cx="8233153" cy="1924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altLang="zh-CN" sz="1800" i="1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i="1" kern="1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 = NULL					</a:t>
            </a:r>
            <a:r>
              <a:rPr lang="zh-CN" altLang="en-US" sz="1800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当</a:t>
            </a:r>
            <a:r>
              <a:rPr lang="en-US" altLang="zh-CN" sz="1800" i="1" kern="10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zh-CN" altLang="en-US" sz="1800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大于</a:t>
            </a:r>
            <a:r>
              <a:rPr lang="en-US" altLang="zh-CN" sz="1800" kern="10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MaxSize</a:t>
            </a:r>
            <a:endParaRPr lang="en-US" altLang="zh-CN" sz="1800" kern="1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i="1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i="1" kern="1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 = NULL					</a:t>
            </a:r>
            <a:r>
              <a:rPr lang="zh-CN" altLang="en-US" sz="1800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当</a:t>
            </a:r>
            <a:r>
              <a:rPr lang="en-US" altLang="zh-CN" sz="1800" i="1" kern="10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zh-CN" altLang="en-US" sz="1800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对应的结点为空</a:t>
            </a:r>
            <a:endParaRPr lang="zh-CN" altLang="en-US" sz="1800" kern="1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i="1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i="1" kern="1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 = 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（创建根结点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，其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data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值为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[</a:t>
            </a:r>
            <a:r>
              <a:rPr lang="en-US" altLang="zh-CN" sz="1800" i="1" kern="1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]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）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	</a:t>
            </a:r>
            <a:r>
              <a:rPr lang="zh-CN" altLang="en-US" sz="1800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其他情况</a:t>
            </a:r>
            <a:endParaRPr lang="zh-CN" altLang="en-US" sz="1800" kern="1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   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-&gt;</a:t>
            </a:r>
            <a:r>
              <a:rPr lang="en-US" altLang="zh-CN" sz="1800" kern="1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altLang="zh-CN" sz="1800" i="1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2*</a:t>
            </a:r>
            <a:r>
              <a:rPr lang="en-US" altLang="zh-CN" sz="1800" i="1" kern="1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);</a:t>
            </a:r>
            <a:endParaRPr lang="en-US" altLang="zh-CN" sz="1800" kern="1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800"/>
              </a:lnSpc>
            </a:pP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   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-&gt;</a:t>
            </a:r>
            <a:r>
              <a:rPr lang="en-US" altLang="zh-CN" sz="1800" kern="1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altLang="zh-CN" sz="1800" i="1" kern="1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2*</a:t>
            </a:r>
            <a:r>
              <a:rPr lang="en-US" altLang="zh-CN" sz="1800" i="1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+1)</a:t>
            </a:r>
            <a:r>
              <a:rPr lang="zh-CN" altLang="en-US" sz="1800" kern="1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）</a:t>
            </a:r>
            <a:endParaRPr lang="zh-CN" altLang="en-US" sz="1800" kern="1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800413" y="2985907"/>
            <a:ext cx="571504" cy="50006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rot="5400000">
            <a:off x="8275079" y="2738255"/>
            <a:ext cx="285752" cy="285752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等腰三角形 36"/>
          <p:cNvSpPr/>
          <p:nvPr/>
        </p:nvSpPr>
        <p:spPr>
          <a:xfrm>
            <a:off x="7300347" y="3700287"/>
            <a:ext cx="714380" cy="571504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8229041" y="3700287"/>
            <a:ext cx="714380" cy="571504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TextBox 10"/>
          <p:cNvSpPr txBox="1"/>
          <p:nvPr/>
        </p:nvSpPr>
        <p:spPr>
          <a:xfrm>
            <a:off x="8586231" y="2557279"/>
            <a:ext cx="35719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endParaRPr lang="en-US" altLang="zh-CN" sz="1800" i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40" name="直接连接符 39"/>
          <p:cNvCxnSpPr>
            <a:stCxn id="35" idx="3"/>
            <a:endCxn id="37" idx="0"/>
          </p:cNvCxnSpPr>
          <p:nvPr/>
        </p:nvCxnSpPr>
        <p:spPr>
          <a:xfrm rot="5400000">
            <a:off x="7627051" y="3443229"/>
            <a:ext cx="287547" cy="22657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5" idx="5"/>
            <a:endCxn id="38" idx="0"/>
          </p:cNvCxnSpPr>
          <p:nvPr/>
        </p:nvCxnSpPr>
        <p:spPr>
          <a:xfrm rot="16200000" flipH="1">
            <a:off x="8293454" y="3407509"/>
            <a:ext cx="287547" cy="29800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22"/>
          <p:cNvGrpSpPr/>
          <p:nvPr/>
        </p:nvGrpSpPr>
        <p:grpSpPr>
          <a:xfrm>
            <a:off x="2942629" y="2914469"/>
            <a:ext cx="2571768" cy="828738"/>
            <a:chOff x="1428728" y="2428868"/>
            <a:chExt cx="2571768" cy="828738"/>
          </a:xfrm>
        </p:grpSpPr>
        <p:sp>
          <p:nvSpPr>
            <p:cNvPr id="43" name="矩形 42"/>
            <p:cNvSpPr/>
            <p:nvPr/>
          </p:nvSpPr>
          <p:spPr>
            <a:xfrm>
              <a:off x="1928794" y="2900416"/>
              <a:ext cx="571504" cy="357190"/>
            </a:xfrm>
            <a:prstGeom prst="rect">
              <a:avLst/>
            </a:prstGeom>
            <a:solidFill>
              <a:srgbClr val="E2D8F3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500298" y="2900416"/>
              <a:ext cx="571504" cy="357190"/>
            </a:xfrm>
            <a:prstGeom prst="rect">
              <a:avLst/>
            </a:prstGeom>
            <a:solidFill>
              <a:srgbClr val="C93F3C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5" name="TextBox 17"/>
            <p:cNvSpPr txBox="1"/>
            <p:nvPr/>
          </p:nvSpPr>
          <p:spPr>
            <a:xfrm>
              <a:off x="3143240" y="2701349"/>
              <a:ext cx="857256" cy="48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Symbol" panose="05050102010706020507"/>
                </a:rPr>
                <a:t></a:t>
              </a:r>
              <a:endParaRPr lang="zh-CN" altLang="en-US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ymbol" panose="05050102010706020507"/>
              </a:endParaRPr>
            </a:p>
          </p:txBody>
        </p:sp>
        <p:sp>
          <p:nvSpPr>
            <p:cNvPr id="46" name="TextBox 18"/>
            <p:cNvSpPr txBox="1"/>
            <p:nvPr/>
          </p:nvSpPr>
          <p:spPr>
            <a:xfrm>
              <a:off x="2000232" y="2428868"/>
              <a:ext cx="42862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TextBox 19"/>
            <p:cNvSpPr txBox="1"/>
            <p:nvPr/>
          </p:nvSpPr>
          <p:spPr>
            <a:xfrm>
              <a:off x="2571736" y="2428868"/>
              <a:ext cx="42862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TextBox 20"/>
            <p:cNvSpPr txBox="1"/>
            <p:nvPr/>
          </p:nvSpPr>
          <p:spPr>
            <a:xfrm>
              <a:off x="1428728" y="2757540"/>
              <a:ext cx="428628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a</a:t>
              </a:r>
              <a:endPara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9" name="右箭头 23"/>
          <p:cNvSpPr/>
          <p:nvPr/>
        </p:nvSpPr>
        <p:spPr>
          <a:xfrm>
            <a:off x="5943025" y="3271659"/>
            <a:ext cx="857256" cy="285752"/>
          </a:xfrm>
          <a:prstGeom prst="rightArrow">
            <a:avLst/>
          </a:prstGeom>
          <a:solidFill>
            <a:srgbClr val="C93F3C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93F3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2030570" y="3986039"/>
            <a:ext cx="192882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递归模型：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3" name="Group 8"/>
          <p:cNvGrpSpPr/>
          <p:nvPr/>
        </p:nvGrpSpPr>
        <p:grpSpPr bwMode="auto">
          <a:xfrm>
            <a:off x="1828312" y="1318565"/>
            <a:ext cx="544513" cy="577238"/>
            <a:chOff x="1021" y="1003"/>
            <a:chExt cx="399" cy="423"/>
          </a:xfrm>
          <a:solidFill>
            <a:srgbClr val="C93F3C"/>
          </a:solidFill>
        </p:grpSpPr>
        <p:pic>
          <p:nvPicPr>
            <p:cNvPr id="54" name="Picture 49" descr="阴影5"/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39" y="1380"/>
              <a:ext cx="363" cy="46"/>
            </a:xfrm>
            <a:prstGeom prst="rect">
              <a:avLst/>
            </a:prstGeom>
            <a:grpFill/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5" name="AutoShape 8"/>
            <p:cNvSpPr>
              <a:spLocks noChangeArrowheads="1"/>
            </p:cNvSpPr>
            <p:nvPr/>
          </p:nvSpPr>
          <p:spPr bwMode="auto">
            <a:xfrm>
              <a:off x="1021" y="1003"/>
              <a:ext cx="399" cy="370"/>
            </a:xfrm>
            <a:prstGeom prst="roundRect">
              <a:avLst>
                <a:gd name="adj" fmla="val 8380"/>
              </a:avLst>
            </a:prstGeom>
            <a:grp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marL="342900" indent="-342900"/>
              <a:r>
                <a:rPr lang="zh-CN" altLang="en-US" sz="2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解</a:t>
              </a:r>
              <a:endPara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0" name="灯片编号占位符 31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14/32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7368" y="135382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3"/>
          <p:cNvSpPr txBox="1"/>
          <p:nvPr/>
        </p:nvSpPr>
        <p:spPr>
          <a:xfrm>
            <a:off x="407368" y="176656"/>
            <a:ext cx="3168352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2" grpId="0" bldLvl="0" animBg="1"/>
      <p:bldP spid="33" grpId="0" bldLvl="0" animBg="1"/>
      <p:bldP spid="35" grpId="0" animBg="1"/>
      <p:bldP spid="37" grpId="0" animBg="1"/>
      <p:bldP spid="38" grpId="0" animBg="1"/>
      <p:bldP spid="39" grpId="0"/>
      <p:bldP spid="49" grpId="0" animBg="1"/>
      <p:bldP spid="50" grpId="0"/>
      <p:bldP spid="60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390625" y="2182860"/>
            <a:ext cx="8080120" cy="4027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tailEnd type="none" w="med" len="lg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trans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SqBTree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a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*b;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if 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MaxSize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 return NULL;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if (a[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]==‘#’) return NULL;       	 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空结点时返回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NULL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b=(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*)malloc(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sizeof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));   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创建根结点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b-&gt;data=a[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];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trans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(a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2*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);		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递归创建左子树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trans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(a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2*i+1);  		 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递归创建右子树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return(b);				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返回根结点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90625" y="1225004"/>
            <a:ext cx="2857520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对应的递归算法如下： 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8534563" y="2914684"/>
            <a:ext cx="428625" cy="25717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先序遍历的思路</a:t>
            </a:r>
            <a:endParaRPr lang="zh-CN" altLang="en-US" sz="2000" spc="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灯片编号占位符 7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15/32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57" y="1205011"/>
            <a:ext cx="3125474" cy="3125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4" grpId="0" bldLvl="0" animBg="1"/>
      <p:bldP spid="30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"/>
          <p:cNvSpPr txBox="1"/>
          <p:nvPr/>
        </p:nvSpPr>
        <p:spPr>
          <a:xfrm>
            <a:off x="1919536" y="833455"/>
            <a:ext cx="8208912" cy="4393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#include "btree.cpp"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typedef char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typedef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SqBTree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MaxSize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];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*trans(</a:t>
            </a:r>
            <a:r>
              <a:rPr lang="en-US" altLang="zh-CN" sz="18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SqBTree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a,int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   … 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  <a:spcBef>
                <a:spcPts val="12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void main()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*b;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SqBTree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a="0ABCD#EF##G####################";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b=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trans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(a,1);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("b:");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DispBTree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(b);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("\n");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DestroyBTree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(b);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818739" y="5450306"/>
            <a:ext cx="3129523" cy="136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下箭头 4"/>
          <p:cNvSpPr/>
          <p:nvPr/>
        </p:nvSpPr>
        <p:spPr>
          <a:xfrm>
            <a:off x="5159896" y="5229631"/>
            <a:ext cx="223604" cy="22067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灯片编号占位符 7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16/32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7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24" y="-57633"/>
            <a:ext cx="8568952" cy="6858000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2063552" y="1738840"/>
            <a:ext cx="1214446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回顾</a:t>
            </a:r>
            <a:r>
              <a:rPr lang="zh-CN" altLang="en-US" sz="2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2000" spc="3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灯片编号占位符 10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17/32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3"/>
          <p:cNvSpPr txBox="1"/>
          <p:nvPr/>
        </p:nvSpPr>
        <p:spPr>
          <a:xfrm>
            <a:off x="405830" y="1001744"/>
            <a:ext cx="6964826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charset="-122"/>
                <a:ea typeface="微软雅黑" panose="020B0503020204020204" charset="-122"/>
              </a:rPr>
              <a:t>7.7.1 </a:t>
            </a:r>
            <a:r>
              <a:rPr lang="zh-CN" altLang="en-US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线索二叉树的概念</a:t>
            </a:r>
            <a:endParaRPr lang="zh-CN" altLang="en-US" b="0" dirty="0">
              <a:ln w="11430">
                <a:noFill/>
              </a:ln>
              <a:solidFill>
                <a:srgbClr val="F2980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77998" y="3159218"/>
            <a:ext cx="577546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Blip>
                <a:blip r:embed="rId2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对于具有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个结点的二叉树，采用二叉链存储结构时，每个结点有两个指针域，总共有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个指针域。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buBlip>
                <a:blip r:embed="rId2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其中只有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个结点被有效指针所指向，即有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个非空指针域。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buBlip>
                <a:blip r:embed="rId2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所以共有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2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-(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-1) = 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个空链域。　　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2"/>
          <p:cNvSpPr txBox="1"/>
          <p:nvPr/>
        </p:nvSpPr>
        <p:spPr>
          <a:xfrm>
            <a:off x="2024034" y="1309004"/>
            <a:ext cx="8143932" cy="4637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44000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采用某种方法遍历二叉树的结果是一个结点的线性序列。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修改空链域改为存放指向结点的前驱和后继结点的地址。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这样的指向该线性序列中的“前驱”和“后继”的指针，称作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线索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thread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）。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创建线索的过程称为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线索化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线索化的二叉树称为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线索二叉树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显然线索二叉树与采用的遍历方法相关，有先序线索二叉树、中序线索二叉树和后序线索二叉树。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线索二叉树的目的是提高该遍历过程的效率。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41" name="TextBox 3"/>
          <p:cNvSpPr txBox="1"/>
          <p:nvPr/>
        </p:nvSpPr>
        <p:spPr>
          <a:xfrm>
            <a:off x="2063552" y="908720"/>
            <a:ext cx="228601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pc="3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</a:rPr>
              <a:t>相关概念：</a:t>
            </a:r>
            <a:endParaRPr lang="zh-CN" altLang="en-US" sz="2000" spc="3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灯片编号占位符 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18/32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24432" y="-3479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TextBox 3"/>
          <p:cNvSpPr txBox="1"/>
          <p:nvPr/>
        </p:nvSpPr>
        <p:spPr>
          <a:xfrm>
            <a:off x="119584" y="4419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1" grpId="0"/>
      <p:bldP spid="50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919536" y="908720"/>
            <a:ext cx="7848600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在结点的存储结构上增加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两个标志位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来区分这两种情况：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Group 33"/>
          <p:cNvGraphicFramePr>
            <a:graphicFrameLocks noGrp="1"/>
          </p:cNvGraphicFramePr>
          <p:nvPr/>
        </p:nvGraphicFramePr>
        <p:xfrm>
          <a:off x="2791102" y="4776562"/>
          <a:ext cx="6800850" cy="3657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60488"/>
                <a:gridCol w="1360487"/>
                <a:gridCol w="1358900"/>
                <a:gridCol w="1360488"/>
                <a:gridCol w="1360487"/>
              </a:tblGrid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93F3C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kumimoji="0" lang="en-US" altLang="zh-CN" sz="1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93F3C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ltag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93F3C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kumimoji="0" lang="en-US" altLang="zh-CN" sz="1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lchild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data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rchild</a:t>
                      </a:r>
                      <a:endParaRPr kumimoji="0" lang="en-US" altLang="zh-CN" sz="1800" b="1" i="0" u="none" strike="noStrike" cap="none" normalizeH="0" baseline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93F3C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kumimoji="0" lang="en-US" altLang="zh-CN" sz="1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C93F3C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rtag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93F3C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grpSp>
        <p:nvGrpSpPr>
          <p:cNvPr id="23" name="组合 10"/>
          <p:cNvGrpSpPr/>
          <p:nvPr/>
        </p:nvGrpSpPr>
        <p:grpSpPr>
          <a:xfrm>
            <a:off x="2605366" y="1590063"/>
            <a:ext cx="6672284" cy="949325"/>
            <a:chOff x="1185864" y="1250564"/>
            <a:chExt cx="6672284" cy="949325"/>
          </a:xfrm>
        </p:grpSpPr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1185864" y="1559470"/>
              <a:ext cx="1385872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左标志</a:t>
              </a:r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ltag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3000364" y="1250564"/>
              <a:ext cx="4857784" cy="94932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  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表示</a:t>
              </a:r>
              <a:r>
                <a:rPr lang="en-US" altLang="zh-CN" sz="18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lchild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指向左孩子结点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  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表示</a:t>
              </a:r>
              <a:r>
                <a:rPr lang="en-US" altLang="zh-CN" sz="18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lchild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指向前驱结点，即</a:t>
              </a:r>
              <a:r>
                <a:rPr lang="zh-CN" altLang="en-US" sz="1800" dirty="0">
                  <a:solidFill>
                    <a:srgbClr val="C93F3C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线索</a:t>
              </a:r>
              <a:endPara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AutoShape 28"/>
            <p:cNvSpPr/>
            <p:nvPr/>
          </p:nvSpPr>
          <p:spPr bwMode="auto">
            <a:xfrm>
              <a:off x="2700338" y="1395413"/>
              <a:ext cx="142875" cy="648000"/>
            </a:xfrm>
            <a:prstGeom prst="leftBrace">
              <a:avLst>
                <a:gd name="adj1" fmla="val 46204"/>
                <a:gd name="adj2" fmla="val 50000"/>
              </a:avLst>
            </a:prstGeom>
            <a:ln>
              <a:solidFill>
                <a:srgbClr val="7563AF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rgbClr val="7563AF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2678390" y="4032024"/>
            <a:ext cx="4826000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这样，每个结点的存储结构如下：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11"/>
          <p:cNvGrpSpPr/>
          <p:nvPr/>
        </p:nvGrpSpPr>
        <p:grpSpPr>
          <a:xfrm>
            <a:off x="2605366" y="2804509"/>
            <a:ext cx="7029474" cy="949325"/>
            <a:chOff x="1185864" y="2465010"/>
            <a:chExt cx="7029474" cy="949325"/>
          </a:xfrm>
        </p:grpSpPr>
        <p:sp>
          <p:nvSpPr>
            <p:cNvPr id="29" name="Text Box 30"/>
            <p:cNvSpPr txBox="1">
              <a:spLocks noChangeArrowheads="1"/>
            </p:cNvSpPr>
            <p:nvPr/>
          </p:nvSpPr>
          <p:spPr bwMode="auto">
            <a:xfrm>
              <a:off x="1185864" y="2702478"/>
              <a:ext cx="1457310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右标志</a:t>
              </a:r>
              <a:r>
                <a:rPr lang="en-US" altLang="zh-CN" sz="18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rtag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3059113" y="2465010"/>
              <a:ext cx="5156225" cy="94932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  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表示</a:t>
              </a:r>
              <a:r>
                <a:rPr lang="en-US" altLang="zh-CN" sz="18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rchild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指向右孩子结点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  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表示</a:t>
              </a:r>
              <a:r>
                <a:rPr lang="en-US" altLang="zh-CN" sz="18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rchild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指向后继结点，即</a:t>
              </a:r>
              <a:r>
                <a:rPr lang="zh-CN" altLang="en-US" sz="1800" dirty="0">
                  <a:solidFill>
                    <a:srgbClr val="C93F3C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线索</a:t>
              </a:r>
              <a:endPara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AutoShape 32"/>
            <p:cNvSpPr/>
            <p:nvPr/>
          </p:nvSpPr>
          <p:spPr bwMode="auto">
            <a:xfrm>
              <a:off x="2700338" y="2586038"/>
              <a:ext cx="142875" cy="648000"/>
            </a:xfrm>
            <a:prstGeom prst="leftBrace">
              <a:avLst>
                <a:gd name="adj1" fmla="val 46204"/>
                <a:gd name="adj2" fmla="val 50000"/>
              </a:avLst>
            </a:prstGeom>
            <a:ln>
              <a:solidFill>
                <a:srgbClr val="7563AF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2133850" y="5625887"/>
            <a:ext cx="7500990" cy="4298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为了方便算法设计，在线索二叉树中再增加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</a:rPr>
              <a:t>一个头结点。       </a:t>
            </a:r>
            <a:endParaRPr lang="zh-CN" altLang="en-US" sz="2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灯片编号占位符 1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19/32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7" grpId="0" bldLvl="0" animBg="1"/>
      <p:bldP spid="32" grpId="0" bldLvl="0" animBg="1"/>
      <p:bldP spid="3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302" y="127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-302" y="41401"/>
            <a:ext cx="3168352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25"/>
          <p:cNvSpPr txBox="1"/>
          <p:nvPr/>
        </p:nvSpPr>
        <p:spPr>
          <a:xfrm>
            <a:off x="1559496" y="2204864"/>
            <a:ext cx="56436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假设二叉树中每个结点值唯一（均为单个字符）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2773942" y="2919244"/>
            <a:ext cx="26432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给定若干个遍历序列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3416884" y="4062252"/>
            <a:ext cx="10001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二叉树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下箭头 28"/>
          <p:cNvSpPr/>
          <p:nvPr/>
        </p:nvSpPr>
        <p:spPr>
          <a:xfrm>
            <a:off x="3845512" y="3419310"/>
            <a:ext cx="142876" cy="500066"/>
          </a:xfrm>
          <a:prstGeom prst="downArrow">
            <a:avLst/>
          </a:prstGeom>
          <a:solidFill>
            <a:srgbClr val="C93F3C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7563AF"/>
              </a:solidFill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4059826" y="3490748"/>
            <a:ext cx="7143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构造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11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1/32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85" y="1576604"/>
            <a:ext cx="4685544" cy="4685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839416" y="2954007"/>
            <a:ext cx="6929486" cy="2486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rIns="144000" bIns="2520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node 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{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data;	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结点数据域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int </a:t>
            </a:r>
            <a:r>
              <a:rPr lang="en-US" altLang="zh-CN" sz="1800" dirty="0" err="1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ltag</a:t>
            </a:r>
            <a:r>
              <a:rPr lang="zh-CN" altLang="en-US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 err="1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      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增加的线索标记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struct node *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左孩子或线索指针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struct node *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右孩子或线索指针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  </a:t>
            </a:r>
            <a:r>
              <a:rPr lang="en-US" altLang="zh-CN" sz="18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		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　　　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线索树结点类型定义 </a:t>
            </a:r>
            <a:endParaRPr lang="zh-CN" altLang="en-US" sz="1800" b="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39416" y="1475635"/>
            <a:ext cx="5678497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线索化二叉树中结点的类型定义如下：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灯片编号占位符 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20/32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30" y="1409330"/>
            <a:ext cx="4039339" cy="40393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1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070670" y="5571158"/>
            <a:ext cx="1340133" cy="634082"/>
            <a:chOff x="2485527" y="5292978"/>
            <a:chExt cx="1340133" cy="634082"/>
          </a:xfrm>
        </p:grpSpPr>
        <p:sp>
          <p:nvSpPr>
            <p:cNvPr id="80" name="Rectangle 48"/>
            <p:cNvSpPr>
              <a:spLocks noChangeArrowheads="1"/>
            </p:cNvSpPr>
            <p:nvPr/>
          </p:nvSpPr>
          <p:spPr bwMode="auto">
            <a:xfrm>
              <a:off x="2485527" y="5292978"/>
              <a:ext cx="1340133" cy="345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G 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83" name="Rectangle 51"/>
            <p:cNvSpPr>
              <a:spLocks noChangeArrowheads="1"/>
            </p:cNvSpPr>
            <p:nvPr/>
          </p:nvSpPr>
          <p:spPr bwMode="auto">
            <a:xfrm>
              <a:off x="2485527" y="5638610"/>
              <a:ext cx="1340133" cy="2884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87" name="Freeform 27"/>
          <p:cNvSpPr/>
          <p:nvPr/>
        </p:nvSpPr>
        <p:spPr bwMode="auto">
          <a:xfrm>
            <a:off x="8926448" y="3986590"/>
            <a:ext cx="749622" cy="1765009"/>
          </a:xfrm>
          <a:custGeom>
            <a:avLst/>
            <a:gdLst/>
            <a:ahLst/>
            <a:cxnLst>
              <a:cxn ang="0">
                <a:pos x="17" y="1049"/>
              </a:cxn>
              <a:cxn ang="0">
                <a:pos x="41" y="1345"/>
              </a:cxn>
              <a:cxn ang="0">
                <a:pos x="265" y="1313"/>
              </a:cxn>
              <a:cxn ang="0">
                <a:pos x="345" y="1073"/>
              </a:cxn>
              <a:cxn ang="0">
                <a:pos x="457" y="0"/>
              </a:cxn>
            </a:cxnLst>
            <a:rect l="0" t="0" r="r" b="b"/>
            <a:pathLst>
              <a:path w="457" h="1389">
                <a:moveTo>
                  <a:pt x="17" y="1049"/>
                </a:moveTo>
                <a:cubicBezTo>
                  <a:pt x="21" y="1098"/>
                  <a:pt x="0" y="1301"/>
                  <a:pt x="41" y="1345"/>
                </a:cubicBezTo>
                <a:cubicBezTo>
                  <a:pt x="82" y="1389"/>
                  <a:pt x="214" y="1358"/>
                  <a:pt x="265" y="1313"/>
                </a:cubicBezTo>
                <a:cubicBezTo>
                  <a:pt x="316" y="1268"/>
                  <a:pt x="313" y="1292"/>
                  <a:pt x="345" y="1073"/>
                </a:cubicBezTo>
                <a:cubicBezTo>
                  <a:pt x="377" y="854"/>
                  <a:pt x="434" y="224"/>
                  <a:pt x="457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8" name="Freeform 28"/>
          <p:cNvSpPr/>
          <p:nvPr/>
        </p:nvSpPr>
        <p:spPr bwMode="auto">
          <a:xfrm>
            <a:off x="9835179" y="3868414"/>
            <a:ext cx="624958" cy="1895892"/>
          </a:xfrm>
          <a:custGeom>
            <a:avLst/>
            <a:gdLst/>
            <a:ahLst/>
            <a:cxnLst>
              <a:cxn ang="0">
                <a:pos x="381" y="1120"/>
              </a:cxn>
              <a:cxn ang="0">
                <a:pos x="290" y="1438"/>
              </a:cxn>
              <a:cxn ang="0">
                <a:pos x="127" y="1445"/>
              </a:cxn>
              <a:cxn ang="0">
                <a:pos x="18" y="1256"/>
              </a:cxn>
              <a:cxn ang="0">
                <a:pos x="18" y="894"/>
              </a:cxn>
              <a:cxn ang="0">
                <a:pos x="31" y="133"/>
              </a:cxn>
              <a:cxn ang="0">
                <a:pos x="39" y="93"/>
              </a:cxn>
            </a:cxnLst>
            <a:rect l="0" t="0" r="r" b="b"/>
            <a:pathLst>
              <a:path w="381" h="1492">
                <a:moveTo>
                  <a:pt x="381" y="1120"/>
                </a:moveTo>
                <a:cubicBezTo>
                  <a:pt x="354" y="1256"/>
                  <a:pt x="332" y="1384"/>
                  <a:pt x="290" y="1438"/>
                </a:cubicBezTo>
                <a:cubicBezTo>
                  <a:pt x="248" y="1492"/>
                  <a:pt x="172" y="1475"/>
                  <a:pt x="127" y="1445"/>
                </a:cubicBezTo>
                <a:cubicBezTo>
                  <a:pt x="82" y="1415"/>
                  <a:pt x="36" y="1348"/>
                  <a:pt x="18" y="1256"/>
                </a:cubicBezTo>
                <a:cubicBezTo>
                  <a:pt x="0" y="1164"/>
                  <a:pt x="16" y="1081"/>
                  <a:pt x="18" y="894"/>
                </a:cubicBezTo>
                <a:cubicBezTo>
                  <a:pt x="20" y="707"/>
                  <a:pt x="28" y="266"/>
                  <a:pt x="31" y="133"/>
                </a:cubicBezTo>
                <a:cubicBezTo>
                  <a:pt x="34" y="0"/>
                  <a:pt x="37" y="101"/>
                  <a:pt x="39" y="93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6" name="Freeform 35"/>
          <p:cNvSpPr/>
          <p:nvPr/>
        </p:nvSpPr>
        <p:spPr bwMode="auto">
          <a:xfrm>
            <a:off x="8526212" y="1709485"/>
            <a:ext cx="2619574" cy="305985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272"/>
              </a:cxn>
              <a:cxn ang="0">
                <a:pos x="1315" y="1225"/>
              </a:cxn>
              <a:cxn ang="0">
                <a:pos x="1597" y="2408"/>
              </a:cxn>
            </a:cxnLst>
            <a:rect l="0" t="0" r="r" b="b"/>
            <a:pathLst>
              <a:path w="1597" h="2408">
                <a:moveTo>
                  <a:pt x="0" y="0"/>
                </a:moveTo>
                <a:cubicBezTo>
                  <a:pt x="230" y="34"/>
                  <a:pt x="461" y="68"/>
                  <a:pt x="680" y="272"/>
                </a:cubicBezTo>
                <a:cubicBezTo>
                  <a:pt x="899" y="476"/>
                  <a:pt x="1162" y="869"/>
                  <a:pt x="1315" y="1225"/>
                </a:cubicBezTo>
                <a:cubicBezTo>
                  <a:pt x="1468" y="1581"/>
                  <a:pt x="1538" y="2162"/>
                  <a:pt x="1597" y="2408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7" name="Freeform 36"/>
          <p:cNvSpPr/>
          <p:nvPr/>
        </p:nvSpPr>
        <p:spPr bwMode="auto">
          <a:xfrm>
            <a:off x="8809985" y="1475677"/>
            <a:ext cx="3001766" cy="4355977"/>
          </a:xfrm>
          <a:custGeom>
            <a:avLst/>
            <a:gdLst/>
            <a:ahLst/>
            <a:cxnLst>
              <a:cxn ang="0">
                <a:pos x="1369" y="2996"/>
              </a:cxn>
              <a:cxn ang="0">
                <a:pos x="1460" y="3269"/>
              </a:cxn>
              <a:cxn ang="0">
                <a:pos x="1732" y="3269"/>
              </a:cxn>
              <a:cxn ang="0">
                <a:pos x="1686" y="2316"/>
              </a:cxn>
              <a:cxn ang="0">
                <a:pos x="870" y="411"/>
              </a:cxn>
              <a:cxn ang="0">
                <a:pos x="0" y="0"/>
              </a:cxn>
            </a:cxnLst>
            <a:rect l="0" t="0" r="r" b="b"/>
            <a:pathLst>
              <a:path w="1830" h="3428">
                <a:moveTo>
                  <a:pt x="1369" y="2996"/>
                </a:moveTo>
                <a:cubicBezTo>
                  <a:pt x="1384" y="3109"/>
                  <a:pt x="1400" y="3223"/>
                  <a:pt x="1460" y="3269"/>
                </a:cubicBezTo>
                <a:cubicBezTo>
                  <a:pt x="1520" y="3315"/>
                  <a:pt x="1694" y="3428"/>
                  <a:pt x="1732" y="3269"/>
                </a:cubicBezTo>
                <a:cubicBezTo>
                  <a:pt x="1770" y="3110"/>
                  <a:pt x="1830" y="2792"/>
                  <a:pt x="1686" y="2316"/>
                </a:cubicBezTo>
                <a:cubicBezTo>
                  <a:pt x="1542" y="1840"/>
                  <a:pt x="1151" y="797"/>
                  <a:pt x="870" y="411"/>
                </a:cubicBezTo>
                <a:cubicBezTo>
                  <a:pt x="589" y="25"/>
                  <a:pt x="181" y="86"/>
                  <a:pt x="0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8" name="Freeform 39"/>
          <p:cNvSpPr/>
          <p:nvPr/>
        </p:nvSpPr>
        <p:spPr bwMode="auto">
          <a:xfrm>
            <a:off x="6962998" y="3010687"/>
            <a:ext cx="980905" cy="1275788"/>
          </a:xfrm>
          <a:custGeom>
            <a:avLst/>
            <a:gdLst/>
            <a:ahLst/>
            <a:cxnLst>
              <a:cxn ang="0">
                <a:pos x="0" y="694"/>
              </a:cxn>
              <a:cxn ang="0">
                <a:pos x="91" y="983"/>
              </a:cxn>
              <a:cxn ang="0">
                <a:pos x="363" y="818"/>
              </a:cxn>
              <a:cxn ang="0">
                <a:pos x="454" y="611"/>
              </a:cxn>
              <a:cxn ang="0">
                <a:pos x="598" y="0"/>
              </a:cxn>
            </a:cxnLst>
            <a:rect l="0" t="0" r="r" b="b"/>
            <a:pathLst>
              <a:path w="598" h="1004">
                <a:moveTo>
                  <a:pt x="0" y="694"/>
                </a:moveTo>
                <a:cubicBezTo>
                  <a:pt x="15" y="828"/>
                  <a:pt x="31" y="962"/>
                  <a:pt x="91" y="983"/>
                </a:cubicBezTo>
                <a:cubicBezTo>
                  <a:pt x="151" y="1004"/>
                  <a:pt x="303" y="880"/>
                  <a:pt x="363" y="818"/>
                </a:cubicBezTo>
                <a:cubicBezTo>
                  <a:pt x="423" y="756"/>
                  <a:pt x="415" y="747"/>
                  <a:pt x="454" y="611"/>
                </a:cubicBezTo>
                <a:cubicBezTo>
                  <a:pt x="493" y="475"/>
                  <a:pt x="568" y="127"/>
                  <a:pt x="598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9" name="Freeform 54"/>
          <p:cNvSpPr/>
          <p:nvPr/>
        </p:nvSpPr>
        <p:spPr bwMode="auto">
          <a:xfrm>
            <a:off x="6710389" y="3976423"/>
            <a:ext cx="910372" cy="2325390"/>
          </a:xfrm>
          <a:custGeom>
            <a:avLst/>
            <a:gdLst/>
            <a:ahLst/>
            <a:cxnLst>
              <a:cxn ang="0">
                <a:pos x="154" y="1618"/>
              </a:cxn>
              <a:cxn ang="0">
                <a:pos x="245" y="1800"/>
              </a:cxn>
              <a:cxn ang="0">
                <a:pos x="472" y="1800"/>
              </a:cxn>
              <a:cxn ang="0">
                <a:pos x="517" y="1663"/>
              </a:cxn>
              <a:cxn ang="0">
                <a:pos x="517" y="1391"/>
              </a:cxn>
              <a:cxn ang="0">
                <a:pos x="290" y="847"/>
              </a:cxn>
              <a:cxn ang="0">
                <a:pos x="63" y="303"/>
              </a:cxn>
              <a:cxn ang="0">
                <a:pos x="0" y="0"/>
              </a:cxn>
            </a:cxnLst>
            <a:rect l="0" t="0" r="r" b="b"/>
            <a:pathLst>
              <a:path w="555" h="1830">
                <a:moveTo>
                  <a:pt x="154" y="1618"/>
                </a:moveTo>
                <a:cubicBezTo>
                  <a:pt x="173" y="1694"/>
                  <a:pt x="192" y="1770"/>
                  <a:pt x="245" y="1800"/>
                </a:cubicBezTo>
                <a:cubicBezTo>
                  <a:pt x="298" y="1830"/>
                  <a:pt x="427" y="1823"/>
                  <a:pt x="472" y="1800"/>
                </a:cubicBezTo>
                <a:cubicBezTo>
                  <a:pt x="517" y="1777"/>
                  <a:pt x="510" y="1731"/>
                  <a:pt x="517" y="1663"/>
                </a:cubicBezTo>
                <a:cubicBezTo>
                  <a:pt x="524" y="1595"/>
                  <a:pt x="555" y="1527"/>
                  <a:pt x="517" y="1391"/>
                </a:cubicBezTo>
                <a:cubicBezTo>
                  <a:pt x="479" y="1255"/>
                  <a:pt x="366" y="1028"/>
                  <a:pt x="290" y="847"/>
                </a:cubicBezTo>
                <a:cubicBezTo>
                  <a:pt x="214" y="666"/>
                  <a:pt x="111" y="444"/>
                  <a:pt x="63" y="303"/>
                </a:cubicBezTo>
                <a:cubicBezTo>
                  <a:pt x="15" y="162"/>
                  <a:pt x="13" y="63"/>
                  <a:pt x="0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0" name="Freeform 56"/>
          <p:cNvSpPr/>
          <p:nvPr/>
        </p:nvSpPr>
        <p:spPr bwMode="auto">
          <a:xfrm>
            <a:off x="4502533" y="1699320"/>
            <a:ext cx="2877102" cy="3987472"/>
          </a:xfrm>
          <a:custGeom>
            <a:avLst/>
            <a:gdLst/>
            <a:ahLst/>
            <a:cxnLst>
              <a:cxn ang="0">
                <a:pos x="412" y="2730"/>
              </a:cxn>
              <a:cxn ang="0">
                <a:pos x="321" y="3093"/>
              </a:cxn>
              <a:cxn ang="0">
                <a:pos x="49" y="3002"/>
              </a:cxn>
              <a:cxn ang="0">
                <a:pos x="26" y="2720"/>
              </a:cxn>
              <a:cxn ang="0">
                <a:pos x="49" y="2412"/>
              </a:cxn>
              <a:cxn ang="0">
                <a:pos x="185" y="1868"/>
              </a:cxn>
              <a:cxn ang="0">
                <a:pos x="457" y="1505"/>
              </a:cxn>
              <a:cxn ang="0">
                <a:pos x="1001" y="870"/>
              </a:cxn>
              <a:cxn ang="0">
                <a:pos x="1591" y="144"/>
              </a:cxn>
              <a:cxn ang="0">
                <a:pos x="1754" y="8"/>
              </a:cxn>
            </a:cxnLst>
            <a:rect l="0" t="0" r="r" b="b"/>
            <a:pathLst>
              <a:path w="1754" h="3138">
                <a:moveTo>
                  <a:pt x="412" y="2730"/>
                </a:moveTo>
                <a:cubicBezTo>
                  <a:pt x="396" y="2889"/>
                  <a:pt x="381" y="3048"/>
                  <a:pt x="321" y="3093"/>
                </a:cubicBezTo>
                <a:cubicBezTo>
                  <a:pt x="261" y="3138"/>
                  <a:pt x="98" y="3064"/>
                  <a:pt x="49" y="3002"/>
                </a:cubicBezTo>
                <a:cubicBezTo>
                  <a:pt x="0" y="2940"/>
                  <a:pt x="26" y="2818"/>
                  <a:pt x="26" y="2720"/>
                </a:cubicBezTo>
                <a:cubicBezTo>
                  <a:pt x="26" y="2622"/>
                  <a:pt x="23" y="2554"/>
                  <a:pt x="49" y="2412"/>
                </a:cubicBezTo>
                <a:cubicBezTo>
                  <a:pt x="75" y="2270"/>
                  <a:pt x="117" y="2019"/>
                  <a:pt x="185" y="1868"/>
                </a:cubicBezTo>
                <a:cubicBezTo>
                  <a:pt x="253" y="1717"/>
                  <a:pt x="321" y="1671"/>
                  <a:pt x="457" y="1505"/>
                </a:cubicBezTo>
                <a:cubicBezTo>
                  <a:pt x="593" y="1339"/>
                  <a:pt x="812" y="1097"/>
                  <a:pt x="1001" y="870"/>
                </a:cubicBezTo>
                <a:cubicBezTo>
                  <a:pt x="1190" y="643"/>
                  <a:pt x="1466" y="288"/>
                  <a:pt x="1591" y="144"/>
                </a:cubicBezTo>
                <a:cubicBezTo>
                  <a:pt x="1716" y="0"/>
                  <a:pt x="1720" y="36"/>
                  <a:pt x="1754" y="8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headEnd type="none" w="lg" len="lg"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1" name="Freeform 57"/>
          <p:cNvSpPr/>
          <p:nvPr/>
        </p:nvSpPr>
        <p:spPr bwMode="auto">
          <a:xfrm>
            <a:off x="7658488" y="3031019"/>
            <a:ext cx="731578" cy="2588426"/>
          </a:xfrm>
          <a:custGeom>
            <a:avLst/>
            <a:gdLst/>
            <a:ahLst/>
            <a:cxnLst>
              <a:cxn ang="0">
                <a:pos x="446" y="1761"/>
              </a:cxn>
              <a:cxn ang="0">
                <a:pos x="302" y="1999"/>
              </a:cxn>
              <a:cxn ang="0">
                <a:pos x="75" y="1954"/>
              </a:cxn>
              <a:cxn ang="0">
                <a:pos x="30" y="1500"/>
              </a:cxn>
              <a:cxn ang="0">
                <a:pos x="257" y="775"/>
              </a:cxn>
              <a:cxn ang="0">
                <a:pos x="342" y="0"/>
              </a:cxn>
            </a:cxnLst>
            <a:rect l="0" t="0" r="r" b="b"/>
            <a:pathLst>
              <a:path w="446" h="2037">
                <a:moveTo>
                  <a:pt x="446" y="1761"/>
                </a:moveTo>
                <a:cubicBezTo>
                  <a:pt x="423" y="1801"/>
                  <a:pt x="364" y="1967"/>
                  <a:pt x="302" y="1999"/>
                </a:cubicBezTo>
                <a:cubicBezTo>
                  <a:pt x="240" y="2031"/>
                  <a:pt x="120" y="2037"/>
                  <a:pt x="75" y="1954"/>
                </a:cubicBezTo>
                <a:cubicBezTo>
                  <a:pt x="30" y="1871"/>
                  <a:pt x="0" y="1696"/>
                  <a:pt x="30" y="1500"/>
                </a:cubicBezTo>
                <a:cubicBezTo>
                  <a:pt x="60" y="1304"/>
                  <a:pt x="205" y="1025"/>
                  <a:pt x="257" y="775"/>
                </a:cubicBezTo>
                <a:cubicBezTo>
                  <a:pt x="309" y="525"/>
                  <a:pt x="324" y="162"/>
                  <a:pt x="342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5" name="Line 34"/>
          <p:cNvSpPr>
            <a:spLocks noChangeShapeType="1"/>
          </p:cNvSpPr>
          <p:nvPr/>
        </p:nvSpPr>
        <p:spPr bwMode="auto">
          <a:xfrm flipH="1">
            <a:off x="7747065" y="1713299"/>
            <a:ext cx="0" cy="63408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5" name="Freeform 53"/>
          <p:cNvSpPr/>
          <p:nvPr/>
        </p:nvSpPr>
        <p:spPr bwMode="auto">
          <a:xfrm>
            <a:off x="5883673" y="5165804"/>
            <a:ext cx="483892" cy="40535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5" y="319"/>
              </a:cxn>
            </a:cxnLst>
            <a:rect l="0" t="0" r="r" b="b"/>
            <a:pathLst>
              <a:path w="295" h="319">
                <a:moveTo>
                  <a:pt x="0" y="0"/>
                </a:moveTo>
                <a:lnTo>
                  <a:pt x="295" y="319"/>
                </a:lnTo>
              </a:path>
            </a:pathLst>
          </a:custGeom>
          <a:noFill/>
          <a:ln w="31750">
            <a:solidFill>
              <a:srgbClr val="000000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" name="Freeform 25"/>
          <p:cNvSpPr/>
          <p:nvPr/>
        </p:nvSpPr>
        <p:spPr bwMode="auto">
          <a:xfrm>
            <a:off x="8875597" y="3844270"/>
            <a:ext cx="551144" cy="926344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0" y="729"/>
              </a:cxn>
            </a:cxnLst>
            <a:rect l="0" t="0" r="r" b="b"/>
            <a:pathLst>
              <a:path w="336" h="729">
                <a:moveTo>
                  <a:pt x="336" y="0"/>
                </a:moveTo>
                <a:lnTo>
                  <a:pt x="0" y="729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9" name="Freeform 26"/>
          <p:cNvSpPr/>
          <p:nvPr/>
        </p:nvSpPr>
        <p:spPr bwMode="auto">
          <a:xfrm>
            <a:off x="10148478" y="3844270"/>
            <a:ext cx="608555" cy="9288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1" y="731"/>
              </a:cxn>
            </a:cxnLst>
            <a:rect l="0" t="0" r="r" b="b"/>
            <a:pathLst>
              <a:path w="371" h="731">
                <a:moveTo>
                  <a:pt x="0" y="0"/>
                </a:moveTo>
                <a:lnTo>
                  <a:pt x="371" y="731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5" name="Freeform 22"/>
          <p:cNvSpPr/>
          <p:nvPr/>
        </p:nvSpPr>
        <p:spPr bwMode="auto">
          <a:xfrm>
            <a:off x="7038452" y="2813729"/>
            <a:ext cx="743061" cy="501928"/>
          </a:xfrm>
          <a:custGeom>
            <a:avLst/>
            <a:gdLst/>
            <a:ahLst/>
            <a:cxnLst>
              <a:cxn ang="0">
                <a:pos x="453" y="0"/>
              </a:cxn>
              <a:cxn ang="0">
                <a:pos x="0" y="395"/>
              </a:cxn>
            </a:cxnLst>
            <a:rect l="0" t="0" r="r" b="b"/>
            <a:pathLst>
              <a:path w="453" h="395">
                <a:moveTo>
                  <a:pt x="453" y="0"/>
                </a:moveTo>
                <a:lnTo>
                  <a:pt x="0" y="395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6" name="Freeform 23"/>
          <p:cNvSpPr/>
          <p:nvPr/>
        </p:nvSpPr>
        <p:spPr bwMode="auto">
          <a:xfrm>
            <a:off x="8534414" y="2837873"/>
            <a:ext cx="866083" cy="48795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8" y="384"/>
              </a:cxn>
            </a:cxnLst>
            <a:rect l="0" t="0" r="r" b="b"/>
            <a:pathLst>
              <a:path w="528" h="384">
                <a:moveTo>
                  <a:pt x="0" y="0"/>
                </a:moveTo>
                <a:lnTo>
                  <a:pt x="528" y="384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7855325" y="2352462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Line 4"/>
          <p:cNvSpPr>
            <a:spLocks noChangeShapeType="1"/>
          </p:cNvSpPr>
          <p:nvPr/>
        </p:nvSpPr>
        <p:spPr bwMode="auto">
          <a:xfrm>
            <a:off x="8303130" y="2352462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09162" y="2352462"/>
            <a:ext cx="1340133" cy="634082"/>
            <a:chOff x="3824019" y="2074282"/>
            <a:chExt cx="1340133" cy="634082"/>
          </a:xfrm>
        </p:grpSpPr>
        <p:sp>
          <p:nvSpPr>
            <p:cNvPr id="38" name="Rectangle 2"/>
            <p:cNvSpPr>
              <a:spLocks noChangeArrowheads="1"/>
            </p:cNvSpPr>
            <p:nvPr/>
          </p:nvSpPr>
          <p:spPr bwMode="auto">
            <a:xfrm>
              <a:off x="3824019" y="2074282"/>
              <a:ext cx="1340133" cy="345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A   0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3824019" y="2419914"/>
              <a:ext cx="1340133" cy="2884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43" name="Line 6"/>
          <p:cNvSpPr>
            <a:spLocks noChangeShapeType="1"/>
          </p:cNvSpPr>
          <p:nvPr/>
        </p:nvSpPr>
        <p:spPr bwMode="auto">
          <a:xfrm>
            <a:off x="8078407" y="2698094"/>
            <a:ext cx="0" cy="288450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8481923" y="4773156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>
            <a:off x="8929728" y="4773156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035760" y="4773157"/>
            <a:ext cx="1340133" cy="634081"/>
            <a:chOff x="4450617" y="4494976"/>
            <a:chExt cx="1340133" cy="634081"/>
          </a:xfrm>
        </p:grpSpPr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4450617" y="4494976"/>
              <a:ext cx="1340133" cy="345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E 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53" name="Rectangle 10"/>
            <p:cNvSpPr>
              <a:spLocks noChangeArrowheads="1"/>
            </p:cNvSpPr>
            <p:nvPr/>
          </p:nvSpPr>
          <p:spPr bwMode="auto">
            <a:xfrm>
              <a:off x="4450617" y="4840607"/>
              <a:ext cx="1340133" cy="2884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4" name="Line 11"/>
          <p:cNvSpPr>
            <a:spLocks noChangeShapeType="1"/>
          </p:cNvSpPr>
          <p:nvPr/>
        </p:nvSpPr>
        <p:spPr bwMode="auto">
          <a:xfrm>
            <a:off x="8705005" y="5118787"/>
            <a:ext cx="0" cy="288450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9536643" y="3338529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Line 14"/>
          <p:cNvSpPr>
            <a:spLocks noChangeShapeType="1"/>
          </p:cNvSpPr>
          <p:nvPr/>
        </p:nvSpPr>
        <p:spPr bwMode="auto">
          <a:xfrm>
            <a:off x="9984447" y="3338529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090478" y="3338529"/>
            <a:ext cx="1340132" cy="634082"/>
            <a:chOff x="5505336" y="3060349"/>
            <a:chExt cx="1340132" cy="634082"/>
          </a:xfrm>
        </p:grpSpPr>
        <p:sp>
          <p:nvSpPr>
            <p:cNvPr id="55" name="Rectangle 12"/>
            <p:cNvSpPr>
              <a:spLocks noChangeArrowheads="1"/>
            </p:cNvSpPr>
            <p:nvPr/>
          </p:nvSpPr>
          <p:spPr bwMode="auto">
            <a:xfrm>
              <a:off x="5505336" y="3060349"/>
              <a:ext cx="1340132" cy="345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C 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58" name="Rectangle 15"/>
            <p:cNvSpPr>
              <a:spLocks noChangeArrowheads="1"/>
            </p:cNvSpPr>
            <p:nvPr/>
          </p:nvSpPr>
          <p:spPr bwMode="auto">
            <a:xfrm>
              <a:off x="5505336" y="3405981"/>
              <a:ext cx="1340132" cy="2884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9" name="Line 16"/>
          <p:cNvSpPr>
            <a:spLocks noChangeShapeType="1"/>
          </p:cNvSpPr>
          <p:nvPr/>
        </p:nvSpPr>
        <p:spPr bwMode="auto">
          <a:xfrm>
            <a:off x="9759725" y="3684161"/>
            <a:ext cx="0" cy="288450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" name="Line 18"/>
          <p:cNvSpPr>
            <a:spLocks noChangeShapeType="1"/>
          </p:cNvSpPr>
          <p:nvPr/>
        </p:nvSpPr>
        <p:spPr bwMode="auto">
          <a:xfrm>
            <a:off x="10533951" y="4773156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2" name="Line 19"/>
          <p:cNvSpPr>
            <a:spLocks noChangeShapeType="1"/>
          </p:cNvSpPr>
          <p:nvPr/>
        </p:nvSpPr>
        <p:spPr bwMode="auto">
          <a:xfrm>
            <a:off x="10981755" y="4773156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087786" y="4773157"/>
            <a:ext cx="1340132" cy="634081"/>
            <a:chOff x="6502644" y="4494976"/>
            <a:chExt cx="1340132" cy="634081"/>
          </a:xfrm>
        </p:grpSpPr>
        <p:sp>
          <p:nvSpPr>
            <p:cNvPr id="60" name="Rectangle 17"/>
            <p:cNvSpPr>
              <a:spLocks noChangeArrowheads="1"/>
            </p:cNvSpPr>
            <p:nvPr/>
          </p:nvSpPr>
          <p:spPr bwMode="auto">
            <a:xfrm>
              <a:off x="6502644" y="4494976"/>
              <a:ext cx="1340132" cy="345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F 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Rectangle 20"/>
            <p:cNvSpPr>
              <a:spLocks noChangeArrowheads="1"/>
            </p:cNvSpPr>
            <p:nvPr/>
          </p:nvSpPr>
          <p:spPr bwMode="auto">
            <a:xfrm>
              <a:off x="6502644" y="4840607"/>
              <a:ext cx="1340132" cy="2884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>
            <a:off x="10757033" y="5118787"/>
            <a:ext cx="0" cy="288450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7" name="Freeform 24"/>
          <p:cNvSpPr/>
          <p:nvPr/>
        </p:nvSpPr>
        <p:spPr bwMode="auto">
          <a:xfrm>
            <a:off x="5550692" y="3823940"/>
            <a:ext cx="897249" cy="892035"/>
          </a:xfrm>
          <a:custGeom>
            <a:avLst/>
            <a:gdLst/>
            <a:ahLst/>
            <a:cxnLst>
              <a:cxn ang="0">
                <a:pos x="547" y="0"/>
              </a:cxn>
              <a:cxn ang="0">
                <a:pos x="0" y="702"/>
              </a:cxn>
            </a:cxnLst>
            <a:rect l="0" t="0" r="r" b="b"/>
            <a:pathLst>
              <a:path w="547" h="702">
                <a:moveTo>
                  <a:pt x="547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1" name="Line 38"/>
          <p:cNvSpPr>
            <a:spLocks noChangeShapeType="1"/>
          </p:cNvSpPr>
          <p:nvPr/>
        </p:nvSpPr>
        <p:spPr bwMode="auto">
          <a:xfrm>
            <a:off x="6739915" y="3680349"/>
            <a:ext cx="0" cy="288450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70670" y="3323282"/>
            <a:ext cx="1340133" cy="635353"/>
            <a:chOff x="2485527" y="3045101"/>
            <a:chExt cx="1340133" cy="635353"/>
          </a:xfrm>
        </p:grpSpPr>
        <p:sp>
          <p:nvSpPr>
            <p:cNvPr id="70" name="Rectangle 37"/>
            <p:cNvSpPr>
              <a:spLocks noChangeArrowheads="1"/>
            </p:cNvSpPr>
            <p:nvPr/>
          </p:nvSpPr>
          <p:spPr bwMode="auto">
            <a:xfrm>
              <a:off x="2485527" y="3392004"/>
              <a:ext cx="1340133" cy="2884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2" name="Rectangle 40"/>
            <p:cNvSpPr>
              <a:spLocks noChangeArrowheads="1"/>
            </p:cNvSpPr>
            <p:nvPr/>
          </p:nvSpPr>
          <p:spPr bwMode="auto">
            <a:xfrm>
              <a:off x="2485527" y="3045101"/>
              <a:ext cx="1340133" cy="345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 B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3" name="Line 41"/>
          <p:cNvSpPr>
            <a:spLocks noChangeShapeType="1"/>
          </p:cNvSpPr>
          <p:nvPr/>
        </p:nvSpPr>
        <p:spPr bwMode="auto">
          <a:xfrm>
            <a:off x="6516833" y="3323281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4" name="Line 42"/>
          <p:cNvSpPr>
            <a:spLocks noChangeShapeType="1"/>
          </p:cNvSpPr>
          <p:nvPr/>
        </p:nvSpPr>
        <p:spPr bwMode="auto">
          <a:xfrm>
            <a:off x="6962997" y="3323281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6" name="Line 44"/>
          <p:cNvSpPr>
            <a:spLocks noChangeShapeType="1"/>
          </p:cNvSpPr>
          <p:nvPr/>
        </p:nvSpPr>
        <p:spPr bwMode="auto">
          <a:xfrm>
            <a:off x="5512963" y="5061605"/>
            <a:ext cx="0" cy="288450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43718" y="4707080"/>
            <a:ext cx="1340133" cy="632811"/>
            <a:chOff x="1258575" y="4428899"/>
            <a:chExt cx="1340133" cy="632811"/>
          </a:xfrm>
        </p:grpSpPr>
        <p:sp>
          <p:nvSpPr>
            <p:cNvPr id="75" name="Rectangle 43"/>
            <p:cNvSpPr>
              <a:spLocks noChangeArrowheads="1"/>
            </p:cNvSpPr>
            <p:nvPr/>
          </p:nvSpPr>
          <p:spPr bwMode="auto">
            <a:xfrm>
              <a:off x="1258575" y="4773260"/>
              <a:ext cx="1340133" cy="288450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7" name="Rectangle 45"/>
            <p:cNvSpPr>
              <a:spLocks noChangeArrowheads="1"/>
            </p:cNvSpPr>
            <p:nvPr/>
          </p:nvSpPr>
          <p:spPr bwMode="auto">
            <a:xfrm>
              <a:off x="1258575" y="4428899"/>
              <a:ext cx="1340133" cy="3456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D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8" name="Line 46"/>
          <p:cNvSpPr>
            <a:spLocks noChangeShapeType="1"/>
          </p:cNvSpPr>
          <p:nvPr/>
        </p:nvSpPr>
        <p:spPr bwMode="auto">
          <a:xfrm>
            <a:off x="5311206" y="4707079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9" name="Line 47"/>
          <p:cNvSpPr>
            <a:spLocks noChangeShapeType="1"/>
          </p:cNvSpPr>
          <p:nvPr/>
        </p:nvSpPr>
        <p:spPr bwMode="auto">
          <a:xfrm>
            <a:off x="5759010" y="4707079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" name="Line 49"/>
          <p:cNvSpPr>
            <a:spLocks noChangeShapeType="1"/>
          </p:cNvSpPr>
          <p:nvPr/>
        </p:nvSpPr>
        <p:spPr bwMode="auto">
          <a:xfrm>
            <a:off x="6516833" y="5571158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2" name="Line 50"/>
          <p:cNvSpPr>
            <a:spLocks noChangeShapeType="1"/>
          </p:cNvSpPr>
          <p:nvPr/>
        </p:nvSpPr>
        <p:spPr bwMode="auto">
          <a:xfrm>
            <a:off x="6964638" y="5571158"/>
            <a:ext cx="0" cy="345632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4" name="Line 52"/>
          <p:cNvSpPr>
            <a:spLocks noChangeShapeType="1"/>
          </p:cNvSpPr>
          <p:nvPr/>
        </p:nvSpPr>
        <p:spPr bwMode="auto">
          <a:xfrm>
            <a:off x="6739915" y="5916790"/>
            <a:ext cx="0" cy="288450"/>
          </a:xfrm>
          <a:prstGeom prst="lin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6" name="Freeform 55"/>
          <p:cNvSpPr/>
          <p:nvPr/>
        </p:nvSpPr>
        <p:spPr bwMode="auto">
          <a:xfrm>
            <a:off x="5660591" y="5369116"/>
            <a:ext cx="782428" cy="980984"/>
          </a:xfrm>
          <a:custGeom>
            <a:avLst/>
            <a:gdLst/>
            <a:ahLst/>
            <a:cxnLst>
              <a:cxn ang="0">
                <a:pos x="477" y="567"/>
              </a:cxn>
              <a:cxn ang="0">
                <a:pos x="431" y="749"/>
              </a:cxn>
              <a:cxn ang="0">
                <a:pos x="205" y="704"/>
              </a:cxn>
              <a:cxn ang="0">
                <a:pos x="68" y="431"/>
              </a:cxn>
              <a:cxn ang="0">
                <a:pos x="0" y="0"/>
              </a:cxn>
            </a:cxnLst>
            <a:rect l="0" t="0" r="r" b="b"/>
            <a:pathLst>
              <a:path w="477" h="772">
                <a:moveTo>
                  <a:pt x="477" y="567"/>
                </a:moveTo>
                <a:cubicBezTo>
                  <a:pt x="476" y="646"/>
                  <a:pt x="476" y="726"/>
                  <a:pt x="431" y="749"/>
                </a:cubicBezTo>
                <a:cubicBezTo>
                  <a:pt x="386" y="772"/>
                  <a:pt x="265" y="757"/>
                  <a:pt x="205" y="704"/>
                </a:cubicBezTo>
                <a:cubicBezTo>
                  <a:pt x="145" y="651"/>
                  <a:pt x="102" y="548"/>
                  <a:pt x="68" y="431"/>
                </a:cubicBezTo>
                <a:cubicBezTo>
                  <a:pt x="34" y="314"/>
                  <a:pt x="14" y="90"/>
                  <a:pt x="0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89" name="组合 58"/>
          <p:cNvGrpSpPr/>
          <p:nvPr/>
        </p:nvGrpSpPr>
        <p:grpSpPr>
          <a:xfrm>
            <a:off x="7405104" y="1248221"/>
            <a:ext cx="1344191" cy="634081"/>
            <a:chOff x="3631448" y="223838"/>
            <a:chExt cx="1300915" cy="792162"/>
          </a:xfrm>
          <a:solidFill>
            <a:srgbClr val="E2D8F3"/>
          </a:solidFill>
        </p:grpSpPr>
        <p:sp>
          <p:nvSpPr>
            <p:cNvPr id="90" name="Rectangle 29"/>
            <p:cNvSpPr>
              <a:spLocks noChangeArrowheads="1"/>
            </p:cNvSpPr>
            <p:nvPr/>
          </p:nvSpPr>
          <p:spPr bwMode="auto">
            <a:xfrm>
              <a:off x="3631448" y="223838"/>
              <a:ext cx="1296988" cy="431800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///  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91" name="Line 30"/>
            <p:cNvSpPr>
              <a:spLocks noChangeShapeType="1"/>
            </p:cNvSpPr>
            <p:nvPr/>
          </p:nvSpPr>
          <p:spPr bwMode="auto">
            <a:xfrm>
              <a:off x="4067175" y="223838"/>
              <a:ext cx="0" cy="431800"/>
            </a:xfrm>
            <a:prstGeom prst="line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2" name="Line 31"/>
            <p:cNvSpPr>
              <a:spLocks noChangeShapeType="1"/>
            </p:cNvSpPr>
            <p:nvPr/>
          </p:nvSpPr>
          <p:spPr bwMode="auto">
            <a:xfrm>
              <a:off x="4500563" y="223838"/>
              <a:ext cx="0" cy="431800"/>
            </a:xfrm>
            <a:prstGeom prst="line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3" name="Rectangle 32"/>
            <p:cNvSpPr>
              <a:spLocks noChangeArrowheads="1"/>
            </p:cNvSpPr>
            <p:nvPr/>
          </p:nvSpPr>
          <p:spPr bwMode="auto">
            <a:xfrm>
              <a:off x="3635375" y="655638"/>
              <a:ext cx="1296988" cy="360362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4" name="Line 33"/>
            <p:cNvSpPr>
              <a:spLocks noChangeShapeType="1"/>
            </p:cNvSpPr>
            <p:nvPr/>
          </p:nvSpPr>
          <p:spPr bwMode="auto">
            <a:xfrm>
              <a:off x="4283075" y="655638"/>
              <a:ext cx="0" cy="360362"/>
            </a:xfrm>
            <a:prstGeom prst="line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2" name="Text Box 59"/>
          <p:cNvSpPr txBox="1">
            <a:spLocks noChangeArrowheads="1"/>
          </p:cNvSpPr>
          <p:nvPr/>
        </p:nvSpPr>
        <p:spPr bwMode="auto">
          <a:xfrm>
            <a:off x="3947318" y="1248220"/>
            <a:ext cx="2500330" cy="7550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中序线索二叉树（在线索二叉树中再增加一个头结点 ）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4" name="灯片编号占位符 62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21/32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3" y="1846278"/>
            <a:ext cx="4044271" cy="404427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95" grpId="0" animBg="1"/>
      <p:bldP spid="85" grpId="0" animBg="1"/>
      <p:bldP spid="68" grpId="0" animBg="1"/>
      <p:bldP spid="69" grpId="0" animBg="1"/>
      <p:bldP spid="65" grpId="0" animBg="1"/>
      <p:bldP spid="66" grpId="0" animBg="1"/>
      <p:bldP spid="39" grpId="0" animBg="1"/>
      <p:bldP spid="40" grpId="0" animBg="1"/>
      <p:bldP spid="43" grpId="0" animBg="1"/>
      <p:bldP spid="51" grpId="0" animBg="1"/>
      <p:bldP spid="52" grpId="0" animBg="1"/>
      <p:bldP spid="54" grpId="0" animBg="1"/>
      <p:bldP spid="56" grpId="0" animBg="1"/>
      <p:bldP spid="57" grpId="0" animBg="1"/>
      <p:bldP spid="59" grpId="0" animBg="1"/>
      <p:bldP spid="61" grpId="0" animBg="1"/>
      <p:bldP spid="62" grpId="0" animBg="1"/>
      <p:bldP spid="64" grpId="0" animBg="1"/>
      <p:bldP spid="67" grpId="0" animBg="1"/>
      <p:bldP spid="71" grpId="0" animBg="1"/>
      <p:bldP spid="73" grpId="0" animBg="1"/>
      <p:bldP spid="74" grpId="0" animBg="1"/>
      <p:bldP spid="76" grpId="0" animBg="1"/>
      <p:bldP spid="78" grpId="0" animBg="1"/>
      <p:bldP spid="79" grpId="0" animBg="1"/>
      <p:bldP spid="81" grpId="0" animBg="1"/>
      <p:bldP spid="82" grpId="0" animBg="1"/>
      <p:bldP spid="84" grpId="0" animBg="1"/>
      <p:bldP spid="86" grpId="0" animBg="1"/>
      <p:bldP spid="102" grpId="0" bldLvl="0" animBg="1"/>
      <p:bldP spid="104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10085" y="1944139"/>
            <a:ext cx="4929222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建立某种次序的线索二叉树过程：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657022" y="5701181"/>
            <a:ext cx="67151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以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中序线索二叉树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为例，讨论建立线索二叉树的算法。 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9"/>
          <p:cNvSpPr txBox="1"/>
          <p:nvPr/>
        </p:nvSpPr>
        <p:spPr>
          <a:xfrm>
            <a:off x="710085" y="2736805"/>
            <a:ext cx="6662109" cy="265239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以该遍历方法遍历一棵二叉树。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ts val="32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在遍历的过程中，检查当前访问结点的左、右指针域是否为空：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lvl="1" algn="l">
              <a:lnSpc>
                <a:spcPts val="32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如果左指针域为空，将它改为指向前驱结点的线索；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lvl="1" algn="l">
              <a:lnSpc>
                <a:spcPts val="32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如果右指针域为空，将它改为指向后继结点的线索。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4" name="灯片编号占位符 8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22/32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3"/>
          <p:cNvSpPr txBox="1"/>
          <p:nvPr/>
        </p:nvSpPr>
        <p:spPr>
          <a:xfrm>
            <a:off x="407368" y="987542"/>
            <a:ext cx="6964826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charset="-122"/>
                <a:ea typeface="微软雅黑" panose="020B0503020204020204" charset="-122"/>
              </a:rPr>
              <a:t>7.7.2 </a:t>
            </a:r>
            <a:r>
              <a:rPr lang="zh-CN" altLang="en-US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b="0" dirty="0">
              <a:ln w="11430">
                <a:noFill/>
              </a:ln>
              <a:solidFill>
                <a:srgbClr val="F2980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05" y="1381304"/>
            <a:ext cx="4653136" cy="46531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/>
      <p:bldP spid="13" grpId="0" bldLvl="0" animBg="1"/>
      <p:bldP spid="14" grpId="0"/>
      <p:bldP spid="16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179190" y="2406895"/>
            <a:ext cx="4811674" cy="23698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CreatThread</a:t>
            </a: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(b)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算法：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对以二叉链存储的二叉树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进行中序线索化，并返回线索化后头结点的指针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root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Thread(p)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算法：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对以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为根结点的二叉树子树的中序线索化。     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7" name="灯片编号占位符 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23/32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063552" y="1340768"/>
            <a:ext cx="4929222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建立中序线索二叉树的算法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844824"/>
            <a:ext cx="3933056" cy="39330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7" grpId="0"/>
      <p:bldP spid="18" grpId="0" bldLvl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 22"/>
          <p:cNvSpPr/>
          <p:nvPr/>
        </p:nvSpPr>
        <p:spPr>
          <a:xfrm>
            <a:off x="4711398" y="4699153"/>
            <a:ext cx="2506133" cy="586317"/>
          </a:xfrm>
          <a:custGeom>
            <a:avLst/>
            <a:gdLst>
              <a:gd name="connsiteX0" fmla="*/ 16933 w 2506133"/>
              <a:gd name="connsiteY0" fmla="*/ 0 h 586317"/>
              <a:gd name="connsiteX1" fmla="*/ 194733 w 2506133"/>
              <a:gd name="connsiteY1" fmla="*/ 215900 h 586317"/>
              <a:gd name="connsiteX2" fmla="*/ 1185333 w 2506133"/>
              <a:gd name="connsiteY2" fmla="*/ 584200 h 586317"/>
              <a:gd name="connsiteX3" fmla="*/ 2506133 w 2506133"/>
              <a:gd name="connsiteY3" fmla="*/ 228600 h 586317"/>
              <a:gd name="connsiteX0-1" fmla="*/ 16933 w 2506133"/>
              <a:gd name="connsiteY0-2" fmla="*/ 0 h 586317"/>
              <a:gd name="connsiteX1-3" fmla="*/ 194733 w 2506133"/>
              <a:gd name="connsiteY1-4" fmla="*/ 215900 h 586317"/>
              <a:gd name="connsiteX2-5" fmla="*/ 1185333 w 2506133"/>
              <a:gd name="connsiteY2-6" fmla="*/ 584200 h 586317"/>
              <a:gd name="connsiteX3-7" fmla="*/ 2506133 w 2506133"/>
              <a:gd name="connsiteY3-8" fmla="*/ 228600 h 5863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06133" h="586317">
                <a:moveTo>
                  <a:pt x="16933" y="0"/>
                </a:moveTo>
                <a:cubicBezTo>
                  <a:pt x="8466" y="59266"/>
                  <a:pt x="0" y="118533"/>
                  <a:pt x="194733" y="215900"/>
                </a:cubicBezTo>
                <a:cubicBezTo>
                  <a:pt x="389466" y="313267"/>
                  <a:pt x="800100" y="582083"/>
                  <a:pt x="1185333" y="584200"/>
                </a:cubicBezTo>
                <a:cubicBezTo>
                  <a:pt x="1570566" y="586317"/>
                  <a:pt x="2038349" y="407458"/>
                  <a:pt x="2506133" y="228600"/>
                </a:cubicBezTo>
              </a:path>
            </a:pathLst>
          </a:custGeom>
          <a:ln w="28575">
            <a:solidFill>
              <a:srgbClr val="C93F3C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" name="任意多边形 23"/>
          <p:cNvSpPr/>
          <p:nvPr/>
        </p:nvSpPr>
        <p:spPr>
          <a:xfrm>
            <a:off x="4829930" y="4124452"/>
            <a:ext cx="2565400" cy="587400"/>
          </a:xfrm>
          <a:custGeom>
            <a:avLst/>
            <a:gdLst>
              <a:gd name="connsiteX0" fmla="*/ 2565400 w 2565400"/>
              <a:gd name="connsiteY0" fmla="*/ 508000 h 508000"/>
              <a:gd name="connsiteX1" fmla="*/ 2273300 w 2565400"/>
              <a:gd name="connsiteY1" fmla="*/ 254000 h 508000"/>
              <a:gd name="connsiteX2" fmla="*/ 1524000 w 2565400"/>
              <a:gd name="connsiteY2" fmla="*/ 101600 h 508000"/>
              <a:gd name="connsiteX3" fmla="*/ 393700 w 2565400"/>
              <a:gd name="connsiteY3" fmla="*/ 25400 h 508000"/>
              <a:gd name="connsiteX4" fmla="*/ 0 w 2565400"/>
              <a:gd name="connsiteY4" fmla="*/ 254000 h 508000"/>
              <a:gd name="connsiteX0-1" fmla="*/ 2565400 w 2565400"/>
              <a:gd name="connsiteY0-2" fmla="*/ 508000 h 508000"/>
              <a:gd name="connsiteX1-3" fmla="*/ 2273300 w 2565400"/>
              <a:gd name="connsiteY1-4" fmla="*/ 254000 h 508000"/>
              <a:gd name="connsiteX2-5" fmla="*/ 1524000 w 2565400"/>
              <a:gd name="connsiteY2-6" fmla="*/ 101600 h 508000"/>
              <a:gd name="connsiteX3-7" fmla="*/ 393700 w 2565400"/>
              <a:gd name="connsiteY3-8" fmla="*/ 25400 h 508000"/>
              <a:gd name="connsiteX4-9" fmla="*/ 0 w 2565400"/>
              <a:gd name="connsiteY4-10" fmla="*/ 254000 h 508000"/>
              <a:gd name="connsiteX0-11" fmla="*/ 2565400 w 2565400"/>
              <a:gd name="connsiteY0-12" fmla="*/ 587400 h 587400"/>
              <a:gd name="connsiteX1-13" fmla="*/ 2273300 w 2565400"/>
              <a:gd name="connsiteY1-14" fmla="*/ 333400 h 587400"/>
              <a:gd name="connsiteX2-15" fmla="*/ 1524000 w 2565400"/>
              <a:gd name="connsiteY2-16" fmla="*/ 38100 h 587400"/>
              <a:gd name="connsiteX3-17" fmla="*/ 393700 w 2565400"/>
              <a:gd name="connsiteY3-18" fmla="*/ 104800 h 587400"/>
              <a:gd name="connsiteX4-19" fmla="*/ 0 w 2565400"/>
              <a:gd name="connsiteY4-20" fmla="*/ 333400 h 587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65400" h="587400">
                <a:moveTo>
                  <a:pt x="2565400" y="587400"/>
                </a:moveTo>
                <a:cubicBezTo>
                  <a:pt x="2506133" y="494266"/>
                  <a:pt x="2446867" y="424950"/>
                  <a:pt x="2273300" y="333400"/>
                </a:cubicBezTo>
                <a:cubicBezTo>
                  <a:pt x="2099733" y="241850"/>
                  <a:pt x="1837267" y="76200"/>
                  <a:pt x="1524000" y="38100"/>
                </a:cubicBezTo>
                <a:cubicBezTo>
                  <a:pt x="1210733" y="0"/>
                  <a:pt x="647700" y="55583"/>
                  <a:pt x="393700" y="104800"/>
                </a:cubicBezTo>
                <a:cubicBezTo>
                  <a:pt x="139700" y="154017"/>
                  <a:pt x="69850" y="231800"/>
                  <a:pt x="0" y="333400"/>
                </a:cubicBezTo>
              </a:path>
            </a:pathLst>
          </a:custGeom>
          <a:ln w="28575">
            <a:solidFill>
              <a:srgbClr val="C93F3C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Text Box 36"/>
          <p:cNvSpPr txBox="1">
            <a:spLocks noChangeArrowheads="1"/>
          </p:cNvSpPr>
          <p:nvPr/>
        </p:nvSpPr>
        <p:spPr bwMode="auto">
          <a:xfrm>
            <a:off x="1767612" y="1272614"/>
            <a:ext cx="8429684" cy="14871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108000">
            <a:spAutoFit/>
          </a:bodyPr>
          <a:lstStyle/>
          <a:p>
            <a:pPr marL="457200" indent="-457200" algn="just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总是指向当前线索化的结点。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作为全局变量，指向刚刚访问过的结点。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just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结点是</a:t>
            </a: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结点的中序前驱结点，</a:t>
            </a: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结点是</a:t>
            </a: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结点的中序后继结点。        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1842264" y="757568"/>
            <a:ext cx="364333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在中序遍历中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888414" y="3413276"/>
            <a:ext cx="2736850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中序序列的前驱结点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24"/>
          <p:cNvGrpSpPr/>
          <p:nvPr/>
        </p:nvGrpSpPr>
        <p:grpSpPr>
          <a:xfrm>
            <a:off x="3263053" y="4476902"/>
            <a:ext cx="1716097" cy="431800"/>
            <a:chOff x="1709722" y="4349750"/>
            <a:chExt cx="1716097" cy="431800"/>
          </a:xfrm>
        </p:grpSpPr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1709722" y="4349750"/>
              <a:ext cx="576262" cy="431800"/>
            </a:xfrm>
            <a:prstGeom prst="rect">
              <a:avLst/>
            </a:prstGeom>
            <a:solidFill>
              <a:srgbClr val="E2D8F3"/>
            </a:solidFill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Rectangle 22"/>
            <p:cNvSpPr>
              <a:spLocks noChangeArrowheads="1"/>
            </p:cNvSpPr>
            <p:nvPr/>
          </p:nvSpPr>
          <p:spPr bwMode="auto">
            <a:xfrm>
              <a:off x="2273294" y="4349750"/>
              <a:ext cx="576262" cy="431800"/>
            </a:xfrm>
            <a:prstGeom prst="rect">
              <a:avLst/>
            </a:prstGeom>
            <a:solidFill>
              <a:srgbClr val="E2D8F3"/>
            </a:solidFill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9" name="Rectangle 23"/>
            <p:cNvSpPr>
              <a:spLocks noChangeArrowheads="1"/>
            </p:cNvSpPr>
            <p:nvPr/>
          </p:nvSpPr>
          <p:spPr bwMode="auto">
            <a:xfrm>
              <a:off x="2849556" y="4349750"/>
              <a:ext cx="576263" cy="431800"/>
            </a:xfrm>
            <a:prstGeom prst="rect">
              <a:avLst/>
            </a:prstGeom>
            <a:solidFill>
              <a:srgbClr val="C93F3C"/>
            </a:solidFill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0" name="组合 26"/>
          <p:cNvGrpSpPr/>
          <p:nvPr/>
        </p:nvGrpSpPr>
        <p:grpSpPr>
          <a:xfrm>
            <a:off x="2767744" y="3867302"/>
            <a:ext cx="819150" cy="609600"/>
            <a:chOff x="1214414" y="3740150"/>
            <a:chExt cx="819150" cy="609600"/>
          </a:xfrm>
        </p:grpSpPr>
        <p:sp>
          <p:nvSpPr>
            <p:cNvPr id="41" name="Arc 24"/>
            <p:cNvSpPr/>
            <p:nvPr/>
          </p:nvSpPr>
          <p:spPr bwMode="auto">
            <a:xfrm>
              <a:off x="1816076" y="3917950"/>
              <a:ext cx="217488" cy="4318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7030A0"/>
              </a:solidFill>
              <a:round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1214414" y="3740150"/>
              <a:ext cx="649287" cy="220980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pre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 Box 27"/>
          <p:cNvSpPr txBox="1">
            <a:spLocks noChangeArrowheads="1"/>
          </p:cNvSpPr>
          <p:nvPr/>
        </p:nvSpPr>
        <p:spPr bwMode="auto">
          <a:xfrm>
            <a:off x="6458730" y="3413276"/>
            <a:ext cx="2738435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中序序列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的后继结点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25"/>
          <p:cNvGrpSpPr/>
          <p:nvPr/>
        </p:nvGrpSpPr>
        <p:grpSpPr>
          <a:xfrm>
            <a:off x="7138149" y="4476902"/>
            <a:ext cx="1657350" cy="431800"/>
            <a:chOff x="5584819" y="4349750"/>
            <a:chExt cx="1657350" cy="431800"/>
          </a:xfrm>
        </p:grpSpPr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5584819" y="4349750"/>
              <a:ext cx="576262" cy="431800"/>
            </a:xfrm>
            <a:prstGeom prst="rect">
              <a:avLst/>
            </a:prstGeom>
            <a:solidFill>
              <a:srgbClr val="C93F3C"/>
            </a:solidFill>
            <a:ln>
              <a:tailEnd type="none" w="med" len="lg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89644" y="4349750"/>
              <a:ext cx="576262" cy="431800"/>
            </a:xfrm>
            <a:prstGeom prst="rect">
              <a:avLst/>
            </a:prstGeom>
            <a:solidFill>
              <a:srgbClr val="E2D8F3"/>
            </a:solidFill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>
              <a:off x="6665906" y="4349750"/>
              <a:ext cx="576263" cy="431800"/>
            </a:xfrm>
            <a:prstGeom prst="rect">
              <a:avLst/>
            </a:prstGeom>
            <a:solidFill>
              <a:srgbClr val="E2D8F3"/>
            </a:solidFill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50" name="组合 27"/>
          <p:cNvGrpSpPr/>
          <p:nvPr/>
        </p:nvGrpSpPr>
        <p:grpSpPr>
          <a:xfrm>
            <a:off x="6911149" y="3867302"/>
            <a:ext cx="650875" cy="609600"/>
            <a:chOff x="5357818" y="3740150"/>
            <a:chExt cx="650875" cy="609600"/>
          </a:xfrm>
        </p:grpSpPr>
        <p:sp>
          <p:nvSpPr>
            <p:cNvPr id="51" name="Arc 30"/>
            <p:cNvSpPr/>
            <p:nvPr/>
          </p:nvSpPr>
          <p:spPr bwMode="auto">
            <a:xfrm>
              <a:off x="5791205" y="3917950"/>
              <a:ext cx="217488" cy="4318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7030A0"/>
              </a:solidFill>
              <a:round/>
              <a:tailEnd type="stealth" w="med" len="lg"/>
            </a:ln>
            <a:effectLst/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Text Box 31"/>
            <p:cNvSpPr txBox="1">
              <a:spLocks noChangeArrowheads="1"/>
            </p:cNvSpPr>
            <p:nvPr/>
          </p:nvSpPr>
          <p:spPr bwMode="auto">
            <a:xfrm>
              <a:off x="5357818" y="3740150"/>
              <a:ext cx="649287" cy="220980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p</a:t>
              </a:r>
              <a:endPara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3" name="组合 28"/>
          <p:cNvGrpSpPr/>
          <p:nvPr/>
        </p:nvGrpSpPr>
        <p:grpSpPr>
          <a:xfrm>
            <a:off x="3826624" y="4908703"/>
            <a:ext cx="2084393" cy="923925"/>
            <a:chOff x="1701789" y="4781550"/>
            <a:chExt cx="2084393" cy="923925"/>
          </a:xfrm>
        </p:grpSpPr>
        <p:sp>
          <p:nvSpPr>
            <p:cNvPr id="54" name="Line 32"/>
            <p:cNvSpPr>
              <a:spLocks noChangeShapeType="1"/>
            </p:cNvSpPr>
            <p:nvPr/>
          </p:nvSpPr>
          <p:spPr bwMode="auto">
            <a:xfrm flipV="1">
              <a:off x="2493952" y="4781550"/>
              <a:ext cx="0" cy="360363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5" name="Text Box 33"/>
            <p:cNvSpPr txBox="1">
              <a:spLocks noChangeArrowheads="1"/>
            </p:cNvSpPr>
            <p:nvPr/>
          </p:nvSpPr>
          <p:spPr bwMode="auto">
            <a:xfrm>
              <a:off x="1701789" y="5213350"/>
              <a:ext cx="2084393" cy="49212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若</a:t>
              </a:r>
              <a:r>
                <a:rPr lang="en-US" altLang="zh-CN" sz="20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rchild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为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NULL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，改为后继线索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8" name="组合 29"/>
          <p:cNvGrpSpPr/>
          <p:nvPr/>
        </p:nvGrpSpPr>
        <p:grpSpPr>
          <a:xfrm>
            <a:off x="6482521" y="4926166"/>
            <a:ext cx="1990749" cy="873125"/>
            <a:chOff x="5357818" y="4799013"/>
            <a:chExt cx="1990749" cy="873125"/>
          </a:xfrm>
        </p:grpSpPr>
        <p:sp>
          <p:nvSpPr>
            <p:cNvPr id="61" name="Line 34"/>
            <p:cNvSpPr>
              <a:spLocks noChangeShapeType="1"/>
            </p:cNvSpPr>
            <p:nvPr/>
          </p:nvSpPr>
          <p:spPr bwMode="auto">
            <a:xfrm flipV="1">
              <a:off x="6373810" y="4799013"/>
              <a:ext cx="0" cy="360362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tailEnd type="stealth" w="med" len="lg"/>
            </a:ln>
            <a:effectLst/>
          </p:spPr>
          <p:txBody>
            <a:bodyPr wrap="none"/>
            <a:lstStyle/>
            <a:p>
              <a:endParaRPr lang="zh-CN" altLang="en-US" sz="20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Text Box 35"/>
            <p:cNvSpPr txBox="1">
              <a:spLocks noChangeArrowheads="1"/>
            </p:cNvSpPr>
            <p:nvPr/>
          </p:nvSpPr>
          <p:spPr bwMode="auto">
            <a:xfrm>
              <a:off x="5357818" y="5180013"/>
              <a:ext cx="1990749" cy="49212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若</a:t>
              </a:r>
              <a:r>
                <a:rPr lang="en-US" altLang="zh-CN" sz="20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lchild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为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NULL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，改为前驱线索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65" name="下箭头 30"/>
          <p:cNvSpPr/>
          <p:nvPr/>
        </p:nvSpPr>
        <p:spPr>
          <a:xfrm>
            <a:off x="5696702" y="2841772"/>
            <a:ext cx="285752" cy="571504"/>
          </a:xfrm>
          <a:prstGeom prst="downArrow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93F3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1" name="灯片编号占位符 32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24/32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24" grpId="0" bldLvl="0" animBg="1"/>
      <p:bldP spid="30" grpId="0"/>
      <p:bldP spid="34" grpId="0" bldLvl="0" animBg="1"/>
      <p:bldP spid="44" grpId="0" bldLvl="0" animBg="1"/>
      <p:bldP spid="65" grpId="0" animBg="1"/>
      <p:bldP spid="71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3"/>
          <p:cNvSpPr/>
          <p:nvPr/>
        </p:nvSpPr>
        <p:spPr bwMode="auto">
          <a:xfrm>
            <a:off x="6654737" y="2711256"/>
            <a:ext cx="698162" cy="481739"/>
          </a:xfrm>
          <a:custGeom>
            <a:avLst/>
            <a:gdLst/>
            <a:ahLst/>
            <a:cxnLst>
              <a:cxn ang="0">
                <a:pos x="453" y="0"/>
              </a:cxn>
              <a:cxn ang="0">
                <a:pos x="0" y="395"/>
              </a:cxn>
            </a:cxnLst>
            <a:rect l="0" t="0" r="r" b="b"/>
            <a:pathLst>
              <a:path w="453" h="395">
                <a:moveTo>
                  <a:pt x="453" y="0"/>
                </a:moveTo>
                <a:lnTo>
                  <a:pt x="0" y="395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2" name="Freeform 24"/>
          <p:cNvSpPr/>
          <p:nvPr/>
        </p:nvSpPr>
        <p:spPr bwMode="auto">
          <a:xfrm>
            <a:off x="8060311" y="2734427"/>
            <a:ext cx="813753" cy="46832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8" y="384"/>
              </a:cxn>
            </a:cxnLst>
            <a:rect l="0" t="0" r="r" b="b"/>
            <a:pathLst>
              <a:path w="528" h="384">
                <a:moveTo>
                  <a:pt x="0" y="0"/>
                </a:moveTo>
                <a:lnTo>
                  <a:pt x="528" y="384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3" name="Freeform 26"/>
          <p:cNvSpPr/>
          <p:nvPr/>
        </p:nvSpPr>
        <p:spPr bwMode="auto">
          <a:xfrm>
            <a:off x="8380880" y="3700346"/>
            <a:ext cx="517843" cy="889085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0" y="729"/>
              </a:cxn>
            </a:cxnLst>
            <a:rect l="0" t="0" r="r" b="b"/>
            <a:pathLst>
              <a:path w="336" h="729">
                <a:moveTo>
                  <a:pt x="336" y="0"/>
                </a:moveTo>
                <a:lnTo>
                  <a:pt x="0" y="729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4" name="Freeform 27"/>
          <p:cNvSpPr/>
          <p:nvPr/>
        </p:nvSpPr>
        <p:spPr bwMode="auto">
          <a:xfrm>
            <a:off x="9576849" y="3700345"/>
            <a:ext cx="571784" cy="89152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1" y="731"/>
              </a:cxn>
            </a:cxnLst>
            <a:rect l="0" t="0" r="r" b="b"/>
            <a:pathLst>
              <a:path w="371" h="731">
                <a:moveTo>
                  <a:pt x="0" y="0"/>
                </a:moveTo>
                <a:lnTo>
                  <a:pt x="371" y="731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3" name="Line 38"/>
          <p:cNvSpPr>
            <a:spLocks noChangeShapeType="1"/>
          </p:cNvSpPr>
          <p:nvPr/>
        </p:nvSpPr>
        <p:spPr bwMode="auto">
          <a:xfrm flipH="1">
            <a:off x="7320535" y="1655085"/>
            <a:ext cx="0" cy="608578"/>
          </a:xfrm>
          <a:prstGeom prst="line">
            <a:avLst/>
          </a:prstGeom>
          <a:solidFill>
            <a:srgbClr val="E2D8F3"/>
          </a:solidFill>
          <a:ln w="19050">
            <a:solidFill>
              <a:srgbClr val="000000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75" name="Freeform 60"/>
          <p:cNvSpPr/>
          <p:nvPr/>
        </p:nvSpPr>
        <p:spPr bwMode="auto">
          <a:xfrm>
            <a:off x="5569734" y="4968724"/>
            <a:ext cx="454653" cy="38905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5" y="319"/>
              </a:cxn>
            </a:cxnLst>
            <a:rect l="0" t="0" r="r" b="b"/>
            <a:pathLst>
              <a:path w="295" h="319">
                <a:moveTo>
                  <a:pt x="0" y="0"/>
                </a:moveTo>
                <a:lnTo>
                  <a:pt x="295" y="319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84" name="直接箭头连接符 183"/>
          <p:cNvCxnSpPr/>
          <p:nvPr/>
        </p:nvCxnSpPr>
        <p:spPr>
          <a:xfrm>
            <a:off x="6822748" y="1256261"/>
            <a:ext cx="192655" cy="11831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/>
          <p:nvPr/>
        </p:nvCxnSpPr>
        <p:spPr>
          <a:xfrm>
            <a:off x="4729761" y="4401600"/>
            <a:ext cx="192655" cy="118318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25"/>
          <p:cNvSpPr/>
          <p:nvPr/>
        </p:nvSpPr>
        <p:spPr bwMode="auto">
          <a:xfrm>
            <a:off x="5256869" y="3680833"/>
            <a:ext cx="843036" cy="856155"/>
          </a:xfrm>
          <a:custGeom>
            <a:avLst/>
            <a:gdLst/>
            <a:ahLst/>
            <a:cxnLst>
              <a:cxn ang="0">
                <a:pos x="547" y="0"/>
              </a:cxn>
              <a:cxn ang="0">
                <a:pos x="0" y="702"/>
              </a:cxn>
            </a:cxnLst>
            <a:rect l="0" t="0" r="r" b="b"/>
            <a:pathLst>
              <a:path w="547" h="702">
                <a:moveTo>
                  <a:pt x="547" y="0"/>
                </a:moveTo>
                <a:lnTo>
                  <a:pt x="0" y="702"/>
                </a:lnTo>
              </a:path>
            </a:pathLst>
          </a:custGeom>
          <a:noFill/>
          <a:ln w="19050">
            <a:solidFill>
              <a:srgbClr val="000000"/>
            </a:solidFill>
            <a:miter lim="800000"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2" name="Text Box 81"/>
          <p:cNvSpPr txBox="1">
            <a:spLocks noChangeArrowheads="1"/>
          </p:cNvSpPr>
          <p:nvPr/>
        </p:nvSpPr>
        <p:spPr bwMode="auto">
          <a:xfrm>
            <a:off x="7910635" y="5811726"/>
            <a:ext cx="3024187" cy="31242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中序线索树建立完毕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54545" y="1641558"/>
            <a:ext cx="2395584" cy="699021"/>
            <a:chOff x="214283" y="857232"/>
            <a:chExt cx="2395584" cy="699021"/>
          </a:xfrm>
        </p:grpSpPr>
        <p:sp>
          <p:nvSpPr>
            <p:cNvPr id="180" name="Text Box 68"/>
            <p:cNvSpPr txBox="1">
              <a:spLocks noChangeArrowheads="1"/>
            </p:cNvSpPr>
            <p:nvPr/>
          </p:nvSpPr>
          <p:spPr bwMode="auto">
            <a:xfrm>
              <a:off x="214283" y="857232"/>
              <a:ext cx="1357322" cy="31242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中序序列：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89" name="TextBox 87"/>
            <p:cNvSpPr txBox="1"/>
            <p:nvPr/>
          </p:nvSpPr>
          <p:spPr>
            <a:xfrm>
              <a:off x="538165" y="1335273"/>
              <a:ext cx="360000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D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90" name="TextBox 88"/>
            <p:cNvSpPr txBox="1"/>
            <p:nvPr/>
          </p:nvSpPr>
          <p:spPr>
            <a:xfrm>
              <a:off x="821107" y="1335273"/>
              <a:ext cx="360000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G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91" name="TextBox 89"/>
            <p:cNvSpPr txBox="1"/>
            <p:nvPr/>
          </p:nvSpPr>
          <p:spPr>
            <a:xfrm>
              <a:off x="1106859" y="1335273"/>
              <a:ext cx="360000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B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92" name="TextBox 90"/>
            <p:cNvSpPr txBox="1"/>
            <p:nvPr/>
          </p:nvSpPr>
          <p:spPr>
            <a:xfrm>
              <a:off x="1392611" y="1335273"/>
              <a:ext cx="360000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A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93" name="TextBox 91"/>
            <p:cNvSpPr txBox="1"/>
            <p:nvPr/>
          </p:nvSpPr>
          <p:spPr>
            <a:xfrm>
              <a:off x="1678363" y="1335273"/>
              <a:ext cx="360000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E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94" name="TextBox 92"/>
            <p:cNvSpPr txBox="1"/>
            <p:nvPr/>
          </p:nvSpPr>
          <p:spPr>
            <a:xfrm>
              <a:off x="1964115" y="1335273"/>
              <a:ext cx="360000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C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95" name="TextBox 93"/>
            <p:cNvSpPr txBox="1"/>
            <p:nvPr/>
          </p:nvSpPr>
          <p:spPr>
            <a:xfrm>
              <a:off x="2249867" y="1335273"/>
              <a:ext cx="360000" cy="220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F</a:t>
              </a:r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02" name="Group 73"/>
          <p:cNvGrpSpPr/>
          <p:nvPr/>
        </p:nvGrpSpPr>
        <p:grpSpPr bwMode="auto">
          <a:xfrm>
            <a:off x="7003049" y="2268542"/>
            <a:ext cx="1259159" cy="608578"/>
            <a:chOff x="2290" y="1010"/>
            <a:chExt cx="817" cy="499"/>
          </a:xfrm>
        </p:grpSpPr>
        <p:sp>
          <p:nvSpPr>
            <p:cNvPr id="113" name="Rectangle 3"/>
            <p:cNvSpPr>
              <a:spLocks noChangeArrowheads="1"/>
            </p:cNvSpPr>
            <p:nvPr/>
          </p:nvSpPr>
          <p:spPr bwMode="auto">
            <a:xfrm>
              <a:off x="2290" y="1010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A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15" name="Line 4"/>
            <p:cNvSpPr>
              <a:spLocks noChangeShapeType="1"/>
            </p:cNvSpPr>
            <p:nvPr/>
          </p:nvSpPr>
          <p:spPr bwMode="auto">
            <a:xfrm>
              <a:off x="2562" y="1010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8" name="Line 5"/>
            <p:cNvSpPr>
              <a:spLocks noChangeShapeType="1"/>
            </p:cNvSpPr>
            <p:nvPr/>
          </p:nvSpPr>
          <p:spPr bwMode="auto">
            <a:xfrm>
              <a:off x="2835" y="1010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1" name="Rectangle 6"/>
            <p:cNvSpPr>
              <a:spLocks noChangeArrowheads="1"/>
            </p:cNvSpPr>
            <p:nvPr/>
          </p:nvSpPr>
          <p:spPr bwMode="auto">
            <a:xfrm>
              <a:off x="2290" y="1282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2" name="Line 7"/>
            <p:cNvSpPr>
              <a:spLocks noChangeShapeType="1"/>
            </p:cNvSpPr>
            <p:nvPr/>
          </p:nvSpPr>
          <p:spPr bwMode="auto">
            <a:xfrm>
              <a:off x="2698" y="1282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23" name="Group 75"/>
          <p:cNvGrpSpPr/>
          <p:nvPr/>
        </p:nvGrpSpPr>
        <p:grpSpPr bwMode="auto">
          <a:xfrm>
            <a:off x="7591786" y="4591870"/>
            <a:ext cx="1259159" cy="608577"/>
            <a:chOff x="2672" y="2915"/>
            <a:chExt cx="817" cy="499"/>
          </a:xfrm>
        </p:grpSpPr>
        <p:sp>
          <p:nvSpPr>
            <p:cNvPr id="124" name="Rectangle 8"/>
            <p:cNvSpPr>
              <a:spLocks noChangeArrowheads="1"/>
            </p:cNvSpPr>
            <p:nvPr/>
          </p:nvSpPr>
          <p:spPr bwMode="auto">
            <a:xfrm>
              <a:off x="2672" y="2915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E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25" name="Line 9"/>
            <p:cNvSpPr>
              <a:spLocks noChangeShapeType="1"/>
            </p:cNvSpPr>
            <p:nvPr/>
          </p:nvSpPr>
          <p:spPr bwMode="auto">
            <a:xfrm>
              <a:off x="2944" y="2915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6" name="Line 10"/>
            <p:cNvSpPr>
              <a:spLocks noChangeShapeType="1"/>
            </p:cNvSpPr>
            <p:nvPr/>
          </p:nvSpPr>
          <p:spPr bwMode="auto">
            <a:xfrm>
              <a:off x="3217" y="2915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7" name="Rectangle 11"/>
            <p:cNvSpPr>
              <a:spLocks noChangeArrowheads="1"/>
            </p:cNvSpPr>
            <p:nvPr/>
          </p:nvSpPr>
          <p:spPr bwMode="auto">
            <a:xfrm>
              <a:off x="2672" y="3187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28" name="Line 12"/>
            <p:cNvSpPr>
              <a:spLocks noChangeShapeType="1"/>
            </p:cNvSpPr>
            <p:nvPr/>
          </p:nvSpPr>
          <p:spPr bwMode="auto">
            <a:xfrm>
              <a:off x="3080" y="3187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29" name="Group 76"/>
          <p:cNvGrpSpPr/>
          <p:nvPr/>
        </p:nvGrpSpPr>
        <p:grpSpPr bwMode="auto">
          <a:xfrm>
            <a:off x="8582775" y="3214947"/>
            <a:ext cx="1259160" cy="608578"/>
            <a:chOff x="3315" y="1786"/>
            <a:chExt cx="817" cy="499"/>
          </a:xfrm>
        </p:grpSpPr>
        <p:sp>
          <p:nvSpPr>
            <p:cNvPr id="130" name="Rectangle 13"/>
            <p:cNvSpPr>
              <a:spLocks noChangeArrowheads="1"/>
            </p:cNvSpPr>
            <p:nvPr/>
          </p:nvSpPr>
          <p:spPr bwMode="auto">
            <a:xfrm>
              <a:off x="3315" y="1786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C  0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31" name="Line 14"/>
            <p:cNvSpPr>
              <a:spLocks noChangeShapeType="1"/>
            </p:cNvSpPr>
            <p:nvPr/>
          </p:nvSpPr>
          <p:spPr bwMode="auto">
            <a:xfrm>
              <a:off x="3587" y="1786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2" name="Line 15"/>
            <p:cNvSpPr>
              <a:spLocks noChangeShapeType="1"/>
            </p:cNvSpPr>
            <p:nvPr/>
          </p:nvSpPr>
          <p:spPr bwMode="auto">
            <a:xfrm>
              <a:off x="3860" y="1786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3" name="Rectangle 16"/>
            <p:cNvSpPr>
              <a:spLocks noChangeArrowheads="1"/>
            </p:cNvSpPr>
            <p:nvPr/>
          </p:nvSpPr>
          <p:spPr bwMode="auto">
            <a:xfrm>
              <a:off x="3315" y="2058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4" name="Line 17"/>
            <p:cNvSpPr>
              <a:spLocks noChangeShapeType="1"/>
            </p:cNvSpPr>
            <p:nvPr/>
          </p:nvSpPr>
          <p:spPr bwMode="auto">
            <a:xfrm>
              <a:off x="3723" y="2058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35" name="Group 77"/>
          <p:cNvGrpSpPr/>
          <p:nvPr/>
        </p:nvGrpSpPr>
        <p:grpSpPr bwMode="auto">
          <a:xfrm>
            <a:off x="9519824" y="4591870"/>
            <a:ext cx="1259160" cy="608577"/>
            <a:chOff x="3923" y="2915"/>
            <a:chExt cx="817" cy="499"/>
          </a:xfrm>
        </p:grpSpPr>
        <p:sp>
          <p:nvSpPr>
            <p:cNvPr id="136" name="Rectangle 18"/>
            <p:cNvSpPr>
              <a:spLocks noChangeArrowheads="1"/>
            </p:cNvSpPr>
            <p:nvPr/>
          </p:nvSpPr>
          <p:spPr bwMode="auto">
            <a:xfrm>
              <a:off x="3923" y="2915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F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37" name="Line 19"/>
            <p:cNvSpPr>
              <a:spLocks noChangeShapeType="1"/>
            </p:cNvSpPr>
            <p:nvPr/>
          </p:nvSpPr>
          <p:spPr bwMode="auto">
            <a:xfrm>
              <a:off x="4195" y="2915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8" name="Line 20"/>
            <p:cNvSpPr>
              <a:spLocks noChangeShapeType="1"/>
            </p:cNvSpPr>
            <p:nvPr/>
          </p:nvSpPr>
          <p:spPr bwMode="auto">
            <a:xfrm>
              <a:off x="4468" y="2915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9" name="Rectangle 21"/>
            <p:cNvSpPr>
              <a:spLocks noChangeArrowheads="1"/>
            </p:cNvSpPr>
            <p:nvPr/>
          </p:nvSpPr>
          <p:spPr bwMode="auto">
            <a:xfrm>
              <a:off x="3923" y="3187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40" name="Line 22"/>
            <p:cNvSpPr>
              <a:spLocks noChangeShapeType="1"/>
            </p:cNvSpPr>
            <p:nvPr/>
          </p:nvSpPr>
          <p:spPr bwMode="auto">
            <a:xfrm>
              <a:off x="4331" y="3187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45" name="Freeform 30"/>
          <p:cNvSpPr/>
          <p:nvPr/>
        </p:nvSpPr>
        <p:spPr bwMode="auto">
          <a:xfrm>
            <a:off x="8428656" y="3836941"/>
            <a:ext cx="704328" cy="1694017"/>
          </a:xfrm>
          <a:custGeom>
            <a:avLst/>
            <a:gdLst/>
            <a:ahLst/>
            <a:cxnLst>
              <a:cxn ang="0">
                <a:pos x="17" y="1049"/>
              </a:cxn>
              <a:cxn ang="0">
                <a:pos x="41" y="1345"/>
              </a:cxn>
              <a:cxn ang="0">
                <a:pos x="265" y="1313"/>
              </a:cxn>
              <a:cxn ang="0">
                <a:pos x="345" y="1073"/>
              </a:cxn>
              <a:cxn ang="0">
                <a:pos x="457" y="0"/>
              </a:cxn>
            </a:cxnLst>
            <a:rect l="0" t="0" r="r" b="b"/>
            <a:pathLst>
              <a:path w="457" h="1389">
                <a:moveTo>
                  <a:pt x="17" y="1049"/>
                </a:moveTo>
                <a:cubicBezTo>
                  <a:pt x="21" y="1098"/>
                  <a:pt x="0" y="1301"/>
                  <a:pt x="41" y="1345"/>
                </a:cubicBezTo>
                <a:cubicBezTo>
                  <a:pt x="82" y="1389"/>
                  <a:pt x="214" y="1358"/>
                  <a:pt x="265" y="1313"/>
                </a:cubicBezTo>
                <a:cubicBezTo>
                  <a:pt x="316" y="1268"/>
                  <a:pt x="313" y="1292"/>
                  <a:pt x="345" y="1073"/>
                </a:cubicBezTo>
                <a:cubicBezTo>
                  <a:pt x="377" y="854"/>
                  <a:pt x="434" y="224"/>
                  <a:pt x="457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6" name="Freeform 31"/>
          <p:cNvSpPr/>
          <p:nvPr/>
        </p:nvSpPr>
        <p:spPr bwMode="auto">
          <a:xfrm>
            <a:off x="9282480" y="3723519"/>
            <a:ext cx="587197" cy="1819635"/>
          </a:xfrm>
          <a:custGeom>
            <a:avLst/>
            <a:gdLst/>
            <a:ahLst/>
            <a:cxnLst>
              <a:cxn ang="0">
                <a:pos x="381" y="1120"/>
              </a:cxn>
              <a:cxn ang="0">
                <a:pos x="290" y="1438"/>
              </a:cxn>
              <a:cxn ang="0">
                <a:pos x="127" y="1445"/>
              </a:cxn>
              <a:cxn ang="0">
                <a:pos x="18" y="1256"/>
              </a:cxn>
              <a:cxn ang="0">
                <a:pos x="18" y="894"/>
              </a:cxn>
              <a:cxn ang="0">
                <a:pos x="31" y="133"/>
              </a:cxn>
              <a:cxn ang="0">
                <a:pos x="39" y="93"/>
              </a:cxn>
            </a:cxnLst>
            <a:rect l="0" t="0" r="r" b="b"/>
            <a:pathLst>
              <a:path w="381" h="1492">
                <a:moveTo>
                  <a:pt x="381" y="1120"/>
                </a:moveTo>
                <a:cubicBezTo>
                  <a:pt x="354" y="1256"/>
                  <a:pt x="332" y="1384"/>
                  <a:pt x="290" y="1438"/>
                </a:cubicBezTo>
                <a:cubicBezTo>
                  <a:pt x="248" y="1492"/>
                  <a:pt x="172" y="1475"/>
                  <a:pt x="127" y="1445"/>
                </a:cubicBezTo>
                <a:cubicBezTo>
                  <a:pt x="82" y="1415"/>
                  <a:pt x="36" y="1348"/>
                  <a:pt x="18" y="1256"/>
                </a:cubicBezTo>
                <a:cubicBezTo>
                  <a:pt x="0" y="1164"/>
                  <a:pt x="16" y="1081"/>
                  <a:pt x="18" y="894"/>
                </a:cubicBezTo>
                <a:cubicBezTo>
                  <a:pt x="20" y="707"/>
                  <a:pt x="28" y="266"/>
                  <a:pt x="31" y="133"/>
                </a:cubicBezTo>
                <a:cubicBezTo>
                  <a:pt x="34" y="0"/>
                  <a:pt x="37" y="101"/>
                  <a:pt x="39" y="93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8" name="Rectangle 33"/>
          <p:cNvSpPr>
            <a:spLocks noChangeArrowheads="1"/>
          </p:cNvSpPr>
          <p:nvPr/>
        </p:nvSpPr>
        <p:spPr bwMode="auto">
          <a:xfrm>
            <a:off x="7003049" y="1208714"/>
            <a:ext cx="1259159" cy="331730"/>
          </a:xfrm>
          <a:prstGeom prst="rect">
            <a:avLst/>
          </a:prstGeom>
          <a:solidFill>
            <a:srgbClr val="E2D8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  ///  1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49" name="Line 34"/>
          <p:cNvSpPr>
            <a:spLocks noChangeShapeType="1"/>
          </p:cNvSpPr>
          <p:nvPr/>
        </p:nvSpPr>
        <p:spPr bwMode="auto">
          <a:xfrm>
            <a:off x="7422254" y="1208714"/>
            <a:ext cx="0" cy="331730"/>
          </a:xfrm>
          <a:prstGeom prst="line">
            <a:avLst/>
          </a:prstGeom>
          <a:solidFill>
            <a:srgbClr val="E2D8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0" name="Line 35"/>
          <p:cNvSpPr>
            <a:spLocks noChangeShapeType="1"/>
          </p:cNvSpPr>
          <p:nvPr/>
        </p:nvSpPr>
        <p:spPr bwMode="auto">
          <a:xfrm>
            <a:off x="7843001" y="1208714"/>
            <a:ext cx="0" cy="331730"/>
          </a:xfrm>
          <a:prstGeom prst="line">
            <a:avLst/>
          </a:prstGeom>
          <a:solidFill>
            <a:srgbClr val="E2D8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1" name="Rectangle 36"/>
          <p:cNvSpPr>
            <a:spLocks noChangeArrowheads="1"/>
          </p:cNvSpPr>
          <p:nvPr/>
        </p:nvSpPr>
        <p:spPr bwMode="auto">
          <a:xfrm>
            <a:off x="7003049" y="1540444"/>
            <a:ext cx="1259159" cy="276848"/>
          </a:xfrm>
          <a:prstGeom prst="rect">
            <a:avLst/>
          </a:prstGeom>
          <a:solidFill>
            <a:srgbClr val="E2D8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2" name="Line 37"/>
          <p:cNvSpPr>
            <a:spLocks noChangeShapeType="1"/>
          </p:cNvSpPr>
          <p:nvPr/>
        </p:nvSpPr>
        <p:spPr bwMode="auto">
          <a:xfrm>
            <a:off x="7631857" y="1540444"/>
            <a:ext cx="0" cy="276848"/>
          </a:xfrm>
          <a:prstGeom prst="line">
            <a:avLst/>
          </a:prstGeom>
          <a:solidFill>
            <a:srgbClr val="E2D8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5" name="Freeform 39"/>
          <p:cNvSpPr/>
          <p:nvPr/>
        </p:nvSpPr>
        <p:spPr bwMode="auto">
          <a:xfrm>
            <a:off x="8052603" y="1651427"/>
            <a:ext cx="2461294" cy="29367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272"/>
              </a:cxn>
              <a:cxn ang="0">
                <a:pos x="1315" y="1225"/>
              </a:cxn>
              <a:cxn ang="0">
                <a:pos x="1597" y="2408"/>
              </a:cxn>
            </a:cxnLst>
            <a:rect l="0" t="0" r="r" b="b"/>
            <a:pathLst>
              <a:path w="1597" h="2408">
                <a:moveTo>
                  <a:pt x="0" y="0"/>
                </a:moveTo>
                <a:cubicBezTo>
                  <a:pt x="230" y="34"/>
                  <a:pt x="461" y="68"/>
                  <a:pt x="680" y="272"/>
                </a:cubicBezTo>
                <a:cubicBezTo>
                  <a:pt x="899" y="476"/>
                  <a:pt x="1162" y="869"/>
                  <a:pt x="1315" y="1225"/>
                </a:cubicBezTo>
                <a:cubicBezTo>
                  <a:pt x="1468" y="1581"/>
                  <a:pt x="1538" y="2162"/>
                  <a:pt x="1597" y="2408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6" name="Freeform 41"/>
          <p:cNvSpPr/>
          <p:nvPr/>
        </p:nvSpPr>
        <p:spPr bwMode="auto">
          <a:xfrm>
            <a:off x="8319230" y="1427022"/>
            <a:ext cx="2820394" cy="4180769"/>
          </a:xfrm>
          <a:custGeom>
            <a:avLst/>
            <a:gdLst/>
            <a:ahLst/>
            <a:cxnLst>
              <a:cxn ang="0">
                <a:pos x="1369" y="2996"/>
              </a:cxn>
              <a:cxn ang="0">
                <a:pos x="1460" y="3269"/>
              </a:cxn>
              <a:cxn ang="0">
                <a:pos x="1732" y="3269"/>
              </a:cxn>
              <a:cxn ang="0">
                <a:pos x="1686" y="2316"/>
              </a:cxn>
              <a:cxn ang="0">
                <a:pos x="870" y="411"/>
              </a:cxn>
              <a:cxn ang="0">
                <a:pos x="0" y="0"/>
              </a:cxn>
            </a:cxnLst>
            <a:rect l="0" t="0" r="r" b="b"/>
            <a:pathLst>
              <a:path w="1830" h="3428">
                <a:moveTo>
                  <a:pt x="1369" y="2996"/>
                </a:moveTo>
                <a:cubicBezTo>
                  <a:pt x="1384" y="3109"/>
                  <a:pt x="1400" y="3223"/>
                  <a:pt x="1460" y="3269"/>
                </a:cubicBezTo>
                <a:cubicBezTo>
                  <a:pt x="1520" y="3315"/>
                  <a:pt x="1694" y="3428"/>
                  <a:pt x="1732" y="3269"/>
                </a:cubicBezTo>
                <a:cubicBezTo>
                  <a:pt x="1770" y="3110"/>
                  <a:pt x="1830" y="2792"/>
                  <a:pt x="1686" y="2316"/>
                </a:cubicBezTo>
                <a:cubicBezTo>
                  <a:pt x="1542" y="1840"/>
                  <a:pt x="1151" y="797"/>
                  <a:pt x="870" y="411"/>
                </a:cubicBezTo>
                <a:cubicBezTo>
                  <a:pt x="589" y="25"/>
                  <a:pt x="181" y="86"/>
                  <a:pt x="0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57" name="Group 72"/>
          <p:cNvGrpSpPr/>
          <p:nvPr/>
        </p:nvGrpSpPr>
        <p:grpSpPr bwMode="auto">
          <a:xfrm>
            <a:off x="5745431" y="3200313"/>
            <a:ext cx="1259159" cy="609797"/>
            <a:chOff x="1474" y="1774"/>
            <a:chExt cx="817" cy="500"/>
          </a:xfrm>
        </p:grpSpPr>
        <p:sp>
          <p:nvSpPr>
            <p:cNvPr id="158" name="Rectangle 43"/>
            <p:cNvSpPr>
              <a:spLocks noChangeArrowheads="1"/>
            </p:cNvSpPr>
            <p:nvPr/>
          </p:nvSpPr>
          <p:spPr bwMode="auto">
            <a:xfrm>
              <a:off x="1474" y="2047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59" name="Line 44"/>
            <p:cNvSpPr>
              <a:spLocks noChangeShapeType="1"/>
            </p:cNvSpPr>
            <p:nvPr/>
          </p:nvSpPr>
          <p:spPr bwMode="auto">
            <a:xfrm>
              <a:off x="1882" y="2047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0" name="Rectangle 47"/>
            <p:cNvSpPr>
              <a:spLocks noChangeArrowheads="1"/>
            </p:cNvSpPr>
            <p:nvPr/>
          </p:nvSpPr>
          <p:spPr bwMode="auto">
            <a:xfrm>
              <a:off x="1474" y="1774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B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61" name="Line 48"/>
            <p:cNvSpPr>
              <a:spLocks noChangeShapeType="1"/>
            </p:cNvSpPr>
            <p:nvPr/>
          </p:nvSpPr>
          <p:spPr bwMode="auto">
            <a:xfrm>
              <a:off x="1746" y="1774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2" name="Line 49"/>
            <p:cNvSpPr>
              <a:spLocks noChangeShapeType="1"/>
            </p:cNvSpPr>
            <p:nvPr/>
          </p:nvSpPr>
          <p:spPr bwMode="auto">
            <a:xfrm>
              <a:off x="2018" y="1774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63" name="Group 71"/>
          <p:cNvGrpSpPr/>
          <p:nvPr/>
        </p:nvGrpSpPr>
        <p:grpSpPr bwMode="auto">
          <a:xfrm>
            <a:off x="4598779" y="4528451"/>
            <a:ext cx="1259159" cy="617115"/>
            <a:chOff x="730" y="2863"/>
            <a:chExt cx="817" cy="506"/>
          </a:xfrm>
        </p:grpSpPr>
        <p:sp>
          <p:nvSpPr>
            <p:cNvPr id="164" name="Rectangle 50"/>
            <p:cNvSpPr>
              <a:spLocks noChangeArrowheads="1"/>
            </p:cNvSpPr>
            <p:nvPr/>
          </p:nvSpPr>
          <p:spPr bwMode="auto">
            <a:xfrm>
              <a:off x="730" y="3134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5" name="Line 51"/>
            <p:cNvSpPr>
              <a:spLocks noChangeShapeType="1"/>
            </p:cNvSpPr>
            <p:nvPr/>
          </p:nvSpPr>
          <p:spPr bwMode="auto">
            <a:xfrm>
              <a:off x="1134" y="3142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6" name="Rectangle 52"/>
            <p:cNvSpPr>
              <a:spLocks noChangeArrowheads="1"/>
            </p:cNvSpPr>
            <p:nvPr/>
          </p:nvSpPr>
          <p:spPr bwMode="auto">
            <a:xfrm>
              <a:off x="730" y="2863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D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67" name="Line 53"/>
            <p:cNvSpPr>
              <a:spLocks noChangeShapeType="1"/>
            </p:cNvSpPr>
            <p:nvPr/>
          </p:nvSpPr>
          <p:spPr bwMode="auto">
            <a:xfrm>
              <a:off x="1011" y="2863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8" name="Line 54"/>
            <p:cNvSpPr>
              <a:spLocks noChangeShapeType="1"/>
            </p:cNvSpPr>
            <p:nvPr/>
          </p:nvSpPr>
          <p:spPr bwMode="auto">
            <a:xfrm>
              <a:off x="1284" y="2863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69" name="Group 74"/>
          <p:cNvGrpSpPr/>
          <p:nvPr/>
        </p:nvGrpSpPr>
        <p:grpSpPr bwMode="auto">
          <a:xfrm>
            <a:off x="5745431" y="5357775"/>
            <a:ext cx="1259159" cy="608577"/>
            <a:chOff x="1474" y="3543"/>
            <a:chExt cx="817" cy="499"/>
          </a:xfrm>
        </p:grpSpPr>
        <p:sp>
          <p:nvSpPr>
            <p:cNvPr id="170" name="Rectangle 55"/>
            <p:cNvSpPr>
              <a:spLocks noChangeArrowheads="1"/>
            </p:cNvSpPr>
            <p:nvPr/>
          </p:nvSpPr>
          <p:spPr bwMode="auto">
            <a:xfrm>
              <a:off x="1474" y="3543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G  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71" name="Line 56"/>
            <p:cNvSpPr>
              <a:spLocks noChangeShapeType="1"/>
            </p:cNvSpPr>
            <p:nvPr/>
          </p:nvSpPr>
          <p:spPr bwMode="auto">
            <a:xfrm>
              <a:off x="1746" y="3543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2" name="Line 57"/>
            <p:cNvSpPr>
              <a:spLocks noChangeShapeType="1"/>
            </p:cNvSpPr>
            <p:nvPr/>
          </p:nvSpPr>
          <p:spPr bwMode="auto">
            <a:xfrm>
              <a:off x="2019" y="3543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3" name="Rectangle 58"/>
            <p:cNvSpPr>
              <a:spLocks noChangeArrowheads="1"/>
            </p:cNvSpPr>
            <p:nvPr/>
          </p:nvSpPr>
          <p:spPr bwMode="auto">
            <a:xfrm>
              <a:off x="1474" y="3815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74" name="Line 59"/>
            <p:cNvSpPr>
              <a:spLocks noChangeShapeType="1"/>
            </p:cNvSpPr>
            <p:nvPr/>
          </p:nvSpPr>
          <p:spPr bwMode="auto">
            <a:xfrm>
              <a:off x="1882" y="3815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76" name="Freeform 61"/>
          <p:cNvSpPr/>
          <p:nvPr/>
        </p:nvSpPr>
        <p:spPr bwMode="auto">
          <a:xfrm>
            <a:off x="6346498" y="3827184"/>
            <a:ext cx="855365" cy="2231857"/>
          </a:xfrm>
          <a:custGeom>
            <a:avLst/>
            <a:gdLst/>
            <a:ahLst/>
            <a:cxnLst>
              <a:cxn ang="0">
                <a:pos x="154" y="1618"/>
              </a:cxn>
              <a:cxn ang="0">
                <a:pos x="245" y="1800"/>
              </a:cxn>
              <a:cxn ang="0">
                <a:pos x="472" y="1800"/>
              </a:cxn>
              <a:cxn ang="0">
                <a:pos x="517" y="1663"/>
              </a:cxn>
              <a:cxn ang="0">
                <a:pos x="517" y="1391"/>
              </a:cxn>
              <a:cxn ang="0">
                <a:pos x="290" y="847"/>
              </a:cxn>
              <a:cxn ang="0">
                <a:pos x="63" y="303"/>
              </a:cxn>
              <a:cxn ang="0">
                <a:pos x="0" y="0"/>
              </a:cxn>
            </a:cxnLst>
            <a:rect l="0" t="0" r="r" b="b"/>
            <a:pathLst>
              <a:path w="555" h="1830">
                <a:moveTo>
                  <a:pt x="154" y="1618"/>
                </a:moveTo>
                <a:cubicBezTo>
                  <a:pt x="173" y="1694"/>
                  <a:pt x="192" y="1770"/>
                  <a:pt x="245" y="1800"/>
                </a:cubicBezTo>
                <a:cubicBezTo>
                  <a:pt x="298" y="1830"/>
                  <a:pt x="427" y="1823"/>
                  <a:pt x="472" y="1800"/>
                </a:cubicBezTo>
                <a:cubicBezTo>
                  <a:pt x="517" y="1777"/>
                  <a:pt x="510" y="1731"/>
                  <a:pt x="517" y="1663"/>
                </a:cubicBezTo>
                <a:cubicBezTo>
                  <a:pt x="524" y="1595"/>
                  <a:pt x="555" y="1527"/>
                  <a:pt x="517" y="1391"/>
                </a:cubicBezTo>
                <a:cubicBezTo>
                  <a:pt x="479" y="1255"/>
                  <a:pt x="366" y="1028"/>
                  <a:pt x="290" y="847"/>
                </a:cubicBezTo>
                <a:cubicBezTo>
                  <a:pt x="214" y="666"/>
                  <a:pt x="111" y="444"/>
                  <a:pt x="63" y="303"/>
                </a:cubicBezTo>
                <a:cubicBezTo>
                  <a:pt x="15" y="162"/>
                  <a:pt x="13" y="63"/>
                  <a:pt x="0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7" name="Freeform 63"/>
          <p:cNvSpPr/>
          <p:nvPr/>
        </p:nvSpPr>
        <p:spPr bwMode="auto">
          <a:xfrm>
            <a:off x="5360131" y="5163859"/>
            <a:ext cx="735151" cy="941527"/>
          </a:xfrm>
          <a:custGeom>
            <a:avLst/>
            <a:gdLst/>
            <a:ahLst/>
            <a:cxnLst>
              <a:cxn ang="0">
                <a:pos x="477" y="567"/>
              </a:cxn>
              <a:cxn ang="0">
                <a:pos x="431" y="749"/>
              </a:cxn>
              <a:cxn ang="0">
                <a:pos x="205" y="704"/>
              </a:cxn>
              <a:cxn ang="0">
                <a:pos x="68" y="431"/>
              </a:cxn>
              <a:cxn ang="0">
                <a:pos x="0" y="0"/>
              </a:cxn>
            </a:cxnLst>
            <a:rect l="0" t="0" r="r" b="b"/>
            <a:pathLst>
              <a:path w="477" h="772">
                <a:moveTo>
                  <a:pt x="477" y="567"/>
                </a:moveTo>
                <a:cubicBezTo>
                  <a:pt x="476" y="646"/>
                  <a:pt x="476" y="726"/>
                  <a:pt x="431" y="749"/>
                </a:cubicBezTo>
                <a:cubicBezTo>
                  <a:pt x="386" y="772"/>
                  <a:pt x="265" y="757"/>
                  <a:pt x="205" y="704"/>
                </a:cubicBezTo>
                <a:cubicBezTo>
                  <a:pt x="145" y="651"/>
                  <a:pt x="102" y="548"/>
                  <a:pt x="68" y="431"/>
                </a:cubicBezTo>
                <a:cubicBezTo>
                  <a:pt x="34" y="314"/>
                  <a:pt x="14" y="90"/>
                  <a:pt x="0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8" name="Freeform 65"/>
          <p:cNvSpPr/>
          <p:nvPr/>
        </p:nvSpPr>
        <p:spPr bwMode="auto">
          <a:xfrm>
            <a:off x="4272044" y="1641671"/>
            <a:ext cx="2703262" cy="3827087"/>
          </a:xfrm>
          <a:custGeom>
            <a:avLst/>
            <a:gdLst/>
            <a:ahLst/>
            <a:cxnLst>
              <a:cxn ang="0">
                <a:pos x="412" y="2730"/>
              </a:cxn>
              <a:cxn ang="0">
                <a:pos x="321" y="3093"/>
              </a:cxn>
              <a:cxn ang="0">
                <a:pos x="49" y="3002"/>
              </a:cxn>
              <a:cxn ang="0">
                <a:pos x="26" y="2720"/>
              </a:cxn>
              <a:cxn ang="0">
                <a:pos x="49" y="2412"/>
              </a:cxn>
              <a:cxn ang="0">
                <a:pos x="185" y="1868"/>
              </a:cxn>
              <a:cxn ang="0">
                <a:pos x="457" y="1505"/>
              </a:cxn>
              <a:cxn ang="0">
                <a:pos x="1001" y="870"/>
              </a:cxn>
              <a:cxn ang="0">
                <a:pos x="1591" y="144"/>
              </a:cxn>
              <a:cxn ang="0">
                <a:pos x="1754" y="8"/>
              </a:cxn>
            </a:cxnLst>
            <a:rect l="0" t="0" r="r" b="b"/>
            <a:pathLst>
              <a:path w="1754" h="3138">
                <a:moveTo>
                  <a:pt x="412" y="2730"/>
                </a:moveTo>
                <a:cubicBezTo>
                  <a:pt x="396" y="2889"/>
                  <a:pt x="381" y="3048"/>
                  <a:pt x="321" y="3093"/>
                </a:cubicBezTo>
                <a:cubicBezTo>
                  <a:pt x="261" y="3138"/>
                  <a:pt x="98" y="3064"/>
                  <a:pt x="49" y="3002"/>
                </a:cubicBezTo>
                <a:cubicBezTo>
                  <a:pt x="0" y="2940"/>
                  <a:pt x="26" y="2818"/>
                  <a:pt x="26" y="2720"/>
                </a:cubicBezTo>
                <a:cubicBezTo>
                  <a:pt x="26" y="2622"/>
                  <a:pt x="23" y="2554"/>
                  <a:pt x="49" y="2412"/>
                </a:cubicBezTo>
                <a:cubicBezTo>
                  <a:pt x="75" y="2270"/>
                  <a:pt x="117" y="2019"/>
                  <a:pt x="185" y="1868"/>
                </a:cubicBezTo>
                <a:cubicBezTo>
                  <a:pt x="253" y="1717"/>
                  <a:pt x="321" y="1671"/>
                  <a:pt x="457" y="1505"/>
                </a:cubicBezTo>
                <a:cubicBezTo>
                  <a:pt x="593" y="1339"/>
                  <a:pt x="812" y="1097"/>
                  <a:pt x="1001" y="870"/>
                </a:cubicBezTo>
                <a:cubicBezTo>
                  <a:pt x="1190" y="643"/>
                  <a:pt x="1466" y="288"/>
                  <a:pt x="1591" y="144"/>
                </a:cubicBezTo>
                <a:cubicBezTo>
                  <a:pt x="1716" y="0"/>
                  <a:pt x="1720" y="36"/>
                  <a:pt x="1754" y="8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headEnd type="none" w="lg" len="lg"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9" name="Freeform 67"/>
          <p:cNvSpPr/>
          <p:nvPr/>
        </p:nvSpPr>
        <p:spPr bwMode="auto">
          <a:xfrm>
            <a:off x="7237310" y="2919805"/>
            <a:ext cx="687374" cy="2484314"/>
          </a:xfrm>
          <a:custGeom>
            <a:avLst/>
            <a:gdLst/>
            <a:ahLst/>
            <a:cxnLst>
              <a:cxn ang="0">
                <a:pos x="446" y="1761"/>
              </a:cxn>
              <a:cxn ang="0">
                <a:pos x="302" y="1999"/>
              </a:cxn>
              <a:cxn ang="0">
                <a:pos x="75" y="1954"/>
              </a:cxn>
              <a:cxn ang="0">
                <a:pos x="30" y="1500"/>
              </a:cxn>
              <a:cxn ang="0">
                <a:pos x="257" y="775"/>
              </a:cxn>
              <a:cxn ang="0">
                <a:pos x="342" y="0"/>
              </a:cxn>
            </a:cxnLst>
            <a:rect l="0" t="0" r="r" b="b"/>
            <a:pathLst>
              <a:path w="446" h="2037">
                <a:moveTo>
                  <a:pt x="446" y="1761"/>
                </a:moveTo>
                <a:cubicBezTo>
                  <a:pt x="423" y="1801"/>
                  <a:pt x="364" y="1967"/>
                  <a:pt x="302" y="1999"/>
                </a:cubicBezTo>
                <a:cubicBezTo>
                  <a:pt x="240" y="2031"/>
                  <a:pt x="120" y="2037"/>
                  <a:pt x="75" y="1954"/>
                </a:cubicBezTo>
                <a:cubicBezTo>
                  <a:pt x="30" y="1871"/>
                  <a:pt x="0" y="1696"/>
                  <a:pt x="30" y="1500"/>
                </a:cubicBezTo>
                <a:cubicBezTo>
                  <a:pt x="60" y="1304"/>
                  <a:pt x="205" y="1025"/>
                  <a:pt x="257" y="775"/>
                </a:cubicBezTo>
                <a:cubicBezTo>
                  <a:pt x="309" y="525"/>
                  <a:pt x="324" y="162"/>
                  <a:pt x="342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5" name="TextBox 81"/>
          <p:cNvSpPr txBox="1"/>
          <p:nvPr/>
        </p:nvSpPr>
        <p:spPr>
          <a:xfrm>
            <a:off x="6361931" y="1091616"/>
            <a:ext cx="485481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88" name="TextBox 85"/>
          <p:cNvSpPr txBox="1"/>
          <p:nvPr/>
        </p:nvSpPr>
        <p:spPr>
          <a:xfrm>
            <a:off x="4452342" y="4210140"/>
            <a:ext cx="277418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endParaRPr lang="en-US" altLang="zh-CN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97" name="Freeform 45"/>
          <p:cNvSpPr/>
          <p:nvPr/>
        </p:nvSpPr>
        <p:spPr bwMode="auto">
          <a:xfrm>
            <a:off x="6583843" y="2900292"/>
            <a:ext cx="921637" cy="1224473"/>
          </a:xfrm>
          <a:custGeom>
            <a:avLst/>
            <a:gdLst/>
            <a:ahLst/>
            <a:cxnLst>
              <a:cxn ang="0">
                <a:pos x="0" y="694"/>
              </a:cxn>
              <a:cxn ang="0">
                <a:pos x="91" y="983"/>
              </a:cxn>
              <a:cxn ang="0">
                <a:pos x="363" y="818"/>
              </a:cxn>
              <a:cxn ang="0">
                <a:pos x="454" y="611"/>
              </a:cxn>
              <a:cxn ang="0">
                <a:pos x="598" y="0"/>
              </a:cxn>
            </a:cxnLst>
            <a:rect l="0" t="0" r="r" b="b"/>
            <a:pathLst>
              <a:path w="598" h="1004">
                <a:moveTo>
                  <a:pt x="0" y="694"/>
                </a:moveTo>
                <a:cubicBezTo>
                  <a:pt x="15" y="828"/>
                  <a:pt x="31" y="962"/>
                  <a:pt x="91" y="983"/>
                </a:cubicBezTo>
                <a:cubicBezTo>
                  <a:pt x="151" y="1004"/>
                  <a:pt x="303" y="880"/>
                  <a:pt x="363" y="818"/>
                </a:cubicBezTo>
                <a:cubicBezTo>
                  <a:pt x="423" y="756"/>
                  <a:pt x="415" y="747"/>
                  <a:pt x="454" y="611"/>
                </a:cubicBezTo>
                <a:cubicBezTo>
                  <a:pt x="493" y="475"/>
                  <a:pt x="568" y="127"/>
                  <a:pt x="598" y="0"/>
                </a:cubicBezTo>
              </a:path>
            </a:pathLst>
          </a:custGeom>
          <a:noFill/>
          <a:ln w="31750" cap="flat" cmpd="sng">
            <a:solidFill>
              <a:srgbClr val="C93F3C"/>
            </a:solidFill>
            <a:prstDash val="sysDot"/>
            <a:round/>
            <a:tailEnd type="stealth" w="lg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8" name="TextBox 94"/>
          <p:cNvSpPr txBox="1"/>
          <p:nvPr/>
        </p:nvSpPr>
        <p:spPr>
          <a:xfrm>
            <a:off x="11133521" y="3598501"/>
            <a:ext cx="1142976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p=NULL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99" name="灯片编号占位符 9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25/32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0" name="Text Box 2"/>
          <p:cNvSpPr txBox="1">
            <a:spLocks noChangeArrowheads="1"/>
          </p:cNvSpPr>
          <p:nvPr/>
        </p:nvSpPr>
        <p:spPr bwMode="auto">
          <a:xfrm>
            <a:off x="3416884" y="1052736"/>
            <a:ext cx="2328547" cy="337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中序线索化演示</a:t>
            </a:r>
            <a:endParaRPr lang="zh-CN" altLang="en-US" sz="2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8" y="1901119"/>
            <a:ext cx="4044271" cy="40442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8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143" grpId="0" animBg="1"/>
      <p:bldP spid="144" grpId="0" animBg="1"/>
      <p:bldP spid="153" grpId="0" animBg="1"/>
      <p:bldP spid="175" grpId="0" animBg="1"/>
      <p:bldP spid="196" grpId="0" animBg="1"/>
      <p:bldP spid="182" grpId="0" bldLvl="0" animBg="1"/>
      <p:bldP spid="145" grpId="0" animBg="1"/>
      <p:bldP spid="146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5" grpId="0" animBg="1"/>
      <p:bldP spid="156" grpId="0" animBg="1"/>
      <p:bldP spid="176" grpId="0" animBg="1"/>
      <p:bldP spid="177" grpId="0" animBg="1"/>
      <p:bldP spid="178" grpId="0" animBg="1"/>
      <p:bldP spid="179" grpId="0" animBg="1"/>
      <p:bldP spid="185" grpId="0"/>
      <p:bldP spid="188" grpId="0"/>
      <p:bldP spid="197" grpId="0" animBg="1"/>
      <p:bldP spid="198" grpId="0"/>
      <p:bldP spid="199" grpId="0"/>
      <p:bldP spid="200" grpId="0" bldLvl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38"/>
          <p:cNvSpPr>
            <a:spLocks noChangeShapeType="1"/>
          </p:cNvSpPr>
          <p:nvPr/>
        </p:nvSpPr>
        <p:spPr bwMode="auto">
          <a:xfrm flipH="1">
            <a:off x="9077331" y="4361748"/>
            <a:ext cx="0" cy="7921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stealth" w="med" len="lg"/>
          </a:ln>
          <a:effectLst/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51783" y="1108653"/>
            <a:ext cx="7409217" cy="2292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algn="just">
              <a:lnSpc>
                <a:spcPts val="27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*pre;		   			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全局变量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7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</a:t>
            </a:r>
            <a:r>
              <a:rPr lang="en-US" altLang="zh-CN" sz="18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CreatThread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*b)  		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中序线索化二叉树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7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*root;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7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root=(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*)malloc(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sizeof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));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创建头结点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7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root-&gt;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=0; root-&gt;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=1;  root-&gt;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=b;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8077200" y="3774379"/>
            <a:ext cx="1296987" cy="431800"/>
          </a:xfrm>
          <a:prstGeom prst="rect">
            <a:avLst/>
          </a:prstGeom>
          <a:solidFill>
            <a:srgbClr val="E2D8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  ///  1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1" name="Line 34"/>
          <p:cNvSpPr>
            <a:spLocks noChangeShapeType="1"/>
          </p:cNvSpPr>
          <p:nvPr/>
        </p:nvSpPr>
        <p:spPr bwMode="auto">
          <a:xfrm>
            <a:off x="8508999" y="3774379"/>
            <a:ext cx="0" cy="431800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2" name="Line 35"/>
          <p:cNvSpPr>
            <a:spLocks noChangeShapeType="1"/>
          </p:cNvSpPr>
          <p:nvPr/>
        </p:nvSpPr>
        <p:spPr bwMode="auto">
          <a:xfrm>
            <a:off x="8942386" y="3774379"/>
            <a:ext cx="0" cy="431800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8077200" y="4206179"/>
            <a:ext cx="1296987" cy="360362"/>
          </a:xfrm>
          <a:prstGeom prst="rect">
            <a:avLst/>
          </a:prstGeom>
          <a:solidFill>
            <a:srgbClr val="E2D8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Line 37"/>
          <p:cNvSpPr>
            <a:spLocks noChangeShapeType="1"/>
          </p:cNvSpPr>
          <p:nvPr/>
        </p:nvSpPr>
        <p:spPr bwMode="auto">
          <a:xfrm>
            <a:off x="8724899" y="4206179"/>
            <a:ext cx="0" cy="360362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6" name="Group 73"/>
          <p:cNvGrpSpPr/>
          <p:nvPr/>
        </p:nvGrpSpPr>
        <p:grpSpPr bwMode="auto">
          <a:xfrm>
            <a:off x="8077200" y="5147567"/>
            <a:ext cx="1296987" cy="792163"/>
            <a:chOff x="2290" y="1010"/>
            <a:chExt cx="817" cy="499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2290" y="1010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A  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Line 4"/>
            <p:cNvSpPr>
              <a:spLocks noChangeShapeType="1"/>
            </p:cNvSpPr>
            <p:nvPr/>
          </p:nvSpPr>
          <p:spPr bwMode="auto">
            <a:xfrm>
              <a:off x="2562" y="1010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>
              <a:off x="2835" y="1010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2290" y="1282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>
              <a:off x="2698" y="1282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2" name="TextBox 17"/>
          <p:cNvSpPr txBox="1"/>
          <p:nvPr/>
        </p:nvSpPr>
        <p:spPr>
          <a:xfrm>
            <a:off x="6934191" y="5361880"/>
            <a:ext cx="114300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根结点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6862753" y="3933120"/>
            <a:ext cx="121444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头结点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灯片编号占位符 21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26/32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7" y="2568366"/>
            <a:ext cx="4221088" cy="42210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bldLvl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/>
      <p:bldP spid="23" grpId="0"/>
      <p:bldP spid="2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811524" y="871722"/>
            <a:ext cx="8568952" cy="3575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if (b==NULL) root-&gt;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=root; 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空二叉树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14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else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14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{  root-&gt;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=b;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14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pre=root;             	     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//pre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是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的前驱结点，供加线索用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14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Thread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(b);   		     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中序遍历线索化二叉树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14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=root;    	      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最后加入指向头结点的线索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14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=1;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14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root-&gt;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=pre;    	     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头结点右线索化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14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14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return root;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14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rot="5400000">
            <a:off x="4250396" y="5131849"/>
            <a:ext cx="785818" cy="714380"/>
          </a:xfrm>
          <a:prstGeom prst="straightConnector1">
            <a:avLst/>
          </a:prstGeom>
          <a:ln>
            <a:solidFill>
              <a:srgbClr val="C93F3C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任意多边形 32"/>
          <p:cNvSpPr/>
          <p:nvPr/>
        </p:nvSpPr>
        <p:spPr>
          <a:xfrm>
            <a:off x="5929189" y="4760365"/>
            <a:ext cx="1714512" cy="2050254"/>
          </a:xfrm>
          <a:custGeom>
            <a:avLst/>
            <a:gdLst>
              <a:gd name="connsiteX0" fmla="*/ 1038225 w 1563687"/>
              <a:gd name="connsiteY0" fmla="*/ 1709737 h 2057399"/>
              <a:gd name="connsiteX1" fmla="*/ 1304925 w 1563687"/>
              <a:gd name="connsiteY1" fmla="*/ 1957387 h 2057399"/>
              <a:gd name="connsiteX2" fmla="*/ 1562100 w 1563687"/>
              <a:gd name="connsiteY2" fmla="*/ 1843087 h 2057399"/>
              <a:gd name="connsiteX3" fmla="*/ 1314450 w 1563687"/>
              <a:gd name="connsiteY3" fmla="*/ 671512 h 2057399"/>
              <a:gd name="connsiteX4" fmla="*/ 552450 w 1563687"/>
              <a:gd name="connsiteY4" fmla="*/ 109537 h 2057399"/>
              <a:gd name="connsiteX5" fmla="*/ 0 w 1563687"/>
              <a:gd name="connsiteY5" fmla="*/ 14287 h 2057399"/>
              <a:gd name="connsiteX0-1" fmla="*/ 1189050 w 1714512"/>
              <a:gd name="connsiteY0-2" fmla="*/ 1702592 h 2050254"/>
              <a:gd name="connsiteX1-3" fmla="*/ 1455750 w 1714512"/>
              <a:gd name="connsiteY1-4" fmla="*/ 1950242 h 2050254"/>
              <a:gd name="connsiteX2-5" fmla="*/ 1712925 w 1714512"/>
              <a:gd name="connsiteY2-6" fmla="*/ 1835942 h 2050254"/>
              <a:gd name="connsiteX3-7" fmla="*/ 1465275 w 1714512"/>
              <a:gd name="connsiteY3-8" fmla="*/ 664367 h 2050254"/>
              <a:gd name="connsiteX4-9" fmla="*/ 703275 w 1714512"/>
              <a:gd name="connsiteY4-10" fmla="*/ 102392 h 2050254"/>
              <a:gd name="connsiteX5-11" fmla="*/ 0 w 1714512"/>
              <a:gd name="connsiteY5-12" fmla="*/ 50014 h 20502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714512" h="2050254">
                <a:moveTo>
                  <a:pt x="1189050" y="1702592"/>
                </a:moveTo>
                <a:cubicBezTo>
                  <a:pt x="1278744" y="1815304"/>
                  <a:pt x="1368438" y="1928017"/>
                  <a:pt x="1455750" y="1950242"/>
                </a:cubicBezTo>
                <a:cubicBezTo>
                  <a:pt x="1543063" y="1972467"/>
                  <a:pt x="1711338" y="2050254"/>
                  <a:pt x="1712925" y="1835942"/>
                </a:cubicBezTo>
                <a:cubicBezTo>
                  <a:pt x="1714512" y="1621630"/>
                  <a:pt x="1633550" y="953292"/>
                  <a:pt x="1465275" y="664367"/>
                </a:cubicBezTo>
                <a:cubicBezTo>
                  <a:pt x="1297000" y="375442"/>
                  <a:pt x="947488" y="204784"/>
                  <a:pt x="703275" y="102392"/>
                </a:cubicBezTo>
                <a:cubicBezTo>
                  <a:pt x="459063" y="0"/>
                  <a:pt x="166687" y="42870"/>
                  <a:pt x="0" y="50014"/>
                </a:cubicBezTo>
              </a:path>
            </a:pathLst>
          </a:custGeom>
          <a:ln>
            <a:solidFill>
              <a:srgbClr val="C93F3C"/>
            </a:solidFill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rot="16200000" flipH="1">
            <a:off x="5536280" y="5131849"/>
            <a:ext cx="785818" cy="714380"/>
          </a:xfrm>
          <a:prstGeom prst="straightConnector1">
            <a:avLst/>
          </a:prstGeom>
          <a:ln>
            <a:solidFill>
              <a:srgbClr val="C93F3C"/>
            </a:solidFill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4632203" y="4502416"/>
            <a:ext cx="1296987" cy="431800"/>
          </a:xfrm>
          <a:prstGeom prst="rect">
            <a:avLst/>
          </a:prstGeom>
          <a:solidFill>
            <a:srgbClr val="E2D8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  ///  1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3" name="Line 34"/>
          <p:cNvSpPr>
            <a:spLocks noChangeShapeType="1"/>
          </p:cNvSpPr>
          <p:nvPr/>
        </p:nvSpPr>
        <p:spPr bwMode="auto">
          <a:xfrm>
            <a:off x="5064002" y="4502416"/>
            <a:ext cx="0" cy="431800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Line 35"/>
          <p:cNvSpPr>
            <a:spLocks noChangeShapeType="1"/>
          </p:cNvSpPr>
          <p:nvPr/>
        </p:nvSpPr>
        <p:spPr bwMode="auto">
          <a:xfrm>
            <a:off x="5497389" y="4502416"/>
            <a:ext cx="0" cy="431800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4632203" y="4934216"/>
            <a:ext cx="1296987" cy="360362"/>
          </a:xfrm>
          <a:prstGeom prst="rect">
            <a:avLst/>
          </a:prstGeom>
          <a:solidFill>
            <a:srgbClr val="E2D8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>
            <a:off x="5279902" y="4934216"/>
            <a:ext cx="0" cy="360362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endParaRPr lang="zh-CN" altLang="en-US" b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7" name="Group 73"/>
          <p:cNvGrpSpPr/>
          <p:nvPr/>
        </p:nvGrpSpPr>
        <p:grpSpPr bwMode="auto">
          <a:xfrm>
            <a:off x="3071670" y="5875604"/>
            <a:ext cx="1296987" cy="792163"/>
            <a:chOff x="2290" y="1010"/>
            <a:chExt cx="817" cy="499"/>
          </a:xfrm>
        </p:grpSpPr>
        <p:sp>
          <p:nvSpPr>
            <p:cNvPr id="32" name="Rectangle 3"/>
            <p:cNvSpPr>
              <a:spLocks noChangeArrowheads="1"/>
            </p:cNvSpPr>
            <p:nvPr/>
          </p:nvSpPr>
          <p:spPr bwMode="auto">
            <a:xfrm>
              <a:off x="2290" y="1010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  </a:t>
              </a:r>
              <a:r>
                <a:rPr lang="en-US" altLang="zh-CN" sz="1800" i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A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  0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Line 4"/>
            <p:cNvSpPr>
              <a:spLocks noChangeShapeType="1"/>
            </p:cNvSpPr>
            <p:nvPr/>
          </p:nvSpPr>
          <p:spPr bwMode="auto">
            <a:xfrm>
              <a:off x="2562" y="1010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Line 5"/>
            <p:cNvSpPr>
              <a:spLocks noChangeShapeType="1"/>
            </p:cNvSpPr>
            <p:nvPr/>
          </p:nvSpPr>
          <p:spPr bwMode="auto">
            <a:xfrm>
              <a:off x="2835" y="1010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2290" y="1282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Line 7"/>
            <p:cNvSpPr>
              <a:spLocks noChangeShapeType="1"/>
            </p:cNvSpPr>
            <p:nvPr/>
          </p:nvSpPr>
          <p:spPr bwMode="auto">
            <a:xfrm>
              <a:off x="2698" y="1282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2011203" y="6089917"/>
            <a:ext cx="9890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根结点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3571735" y="4661157"/>
            <a:ext cx="100013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头结点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" name="Group 73"/>
          <p:cNvGrpSpPr/>
          <p:nvPr/>
        </p:nvGrpSpPr>
        <p:grpSpPr bwMode="auto">
          <a:xfrm>
            <a:off x="6154635" y="5881949"/>
            <a:ext cx="1296987" cy="792163"/>
            <a:chOff x="2290" y="1010"/>
            <a:chExt cx="817" cy="499"/>
          </a:xfrm>
        </p:grpSpPr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2290" y="1010"/>
              <a:ext cx="817" cy="27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  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F</a:t>
              </a:r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  1</a:t>
              </a:r>
              <a:endPara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Line 4"/>
            <p:cNvSpPr>
              <a:spLocks noChangeShapeType="1"/>
            </p:cNvSpPr>
            <p:nvPr/>
          </p:nvSpPr>
          <p:spPr bwMode="auto">
            <a:xfrm>
              <a:off x="2562" y="1010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Line 5"/>
            <p:cNvSpPr>
              <a:spLocks noChangeShapeType="1"/>
            </p:cNvSpPr>
            <p:nvPr/>
          </p:nvSpPr>
          <p:spPr bwMode="auto">
            <a:xfrm>
              <a:off x="2835" y="1010"/>
              <a:ext cx="0" cy="272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Rectangle 6"/>
            <p:cNvSpPr>
              <a:spLocks noChangeArrowheads="1"/>
            </p:cNvSpPr>
            <p:nvPr/>
          </p:nvSpPr>
          <p:spPr bwMode="auto">
            <a:xfrm>
              <a:off x="2290" y="1282"/>
              <a:ext cx="817" cy="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Line 7"/>
            <p:cNvSpPr>
              <a:spLocks noChangeShapeType="1"/>
            </p:cNvSpPr>
            <p:nvPr/>
          </p:nvSpPr>
          <p:spPr bwMode="auto">
            <a:xfrm>
              <a:off x="2698" y="1282"/>
              <a:ext cx="0" cy="2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1" name="TextBox 24"/>
          <p:cNvSpPr txBox="1"/>
          <p:nvPr/>
        </p:nvSpPr>
        <p:spPr>
          <a:xfrm>
            <a:off x="7662962" y="5988216"/>
            <a:ext cx="148103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最后结点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7"/>
          <p:cNvSpPr txBox="1"/>
          <p:nvPr/>
        </p:nvSpPr>
        <p:spPr>
          <a:xfrm>
            <a:off x="6357817" y="5167568"/>
            <a:ext cx="57150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4" name="直接箭头连接符 23"/>
          <p:cNvCxnSpPr>
            <a:stCxn id="23" idx="2"/>
          </p:cNvCxnSpPr>
          <p:nvPr/>
        </p:nvCxnSpPr>
        <p:spPr>
          <a:xfrm>
            <a:off x="6643569" y="5480230"/>
            <a:ext cx="142876" cy="40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灯片编号占位符 33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27/32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5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1" grpId="0"/>
      <p:bldP spid="23" grpId="0"/>
      <p:bldP spid="3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774032" y="908720"/>
            <a:ext cx="8643935" cy="5242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void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Thread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*&amp;p)    		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对二叉树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进行中序线索化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  if (p!=NULL)	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{  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Thread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);           	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左子树线索化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if (p-&gt;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==NULL)          	 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前驱线索化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{  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 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=1;  }	 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建立当前结点的前驱线索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else  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=0;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if  (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==NULL)	     	 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后继线索化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p;pre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=1; }	 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建立前驱结点的后继线索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else  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=0;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=p;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Thread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);  		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递归调用右子树线索化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18" name="组合 12"/>
          <p:cNvGrpSpPr/>
          <p:nvPr/>
        </p:nvGrpSpPr>
        <p:grpSpPr>
          <a:xfrm>
            <a:off x="1848845" y="1844825"/>
            <a:ext cx="8347625" cy="3650441"/>
            <a:chOff x="616378" y="1621487"/>
            <a:chExt cx="7767653" cy="3500462"/>
          </a:xfrm>
        </p:grpSpPr>
        <p:sp>
          <p:nvSpPr>
            <p:cNvPr id="19" name="矩形 18"/>
            <p:cNvSpPr/>
            <p:nvPr/>
          </p:nvSpPr>
          <p:spPr>
            <a:xfrm>
              <a:off x="1311669" y="1679918"/>
              <a:ext cx="7072362" cy="428628"/>
            </a:xfrm>
            <a:prstGeom prst="rect">
              <a:avLst/>
            </a:prstGeom>
            <a:solidFill>
              <a:srgbClr val="C00000">
                <a:alpha val="0"/>
              </a:srgbClr>
            </a:solidFill>
            <a:ln w="19050">
              <a:solidFill>
                <a:srgbClr val="C93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11669" y="2108547"/>
              <a:ext cx="7072362" cy="2357454"/>
            </a:xfrm>
            <a:prstGeom prst="rect">
              <a:avLst/>
            </a:prstGeom>
            <a:solidFill>
              <a:srgbClr val="C00000">
                <a:alpha val="0"/>
              </a:srgbClr>
            </a:solidFill>
            <a:ln w="19050">
              <a:solidFill>
                <a:srgbClr val="C93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11669" y="4454341"/>
              <a:ext cx="7072362" cy="428628"/>
            </a:xfrm>
            <a:prstGeom prst="rect">
              <a:avLst/>
            </a:prstGeom>
            <a:solidFill>
              <a:srgbClr val="C00000">
                <a:alpha val="0"/>
              </a:srgbClr>
            </a:solidFill>
            <a:ln w="19050">
              <a:solidFill>
                <a:srgbClr val="C93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左大括号 21"/>
            <p:cNvSpPr/>
            <p:nvPr/>
          </p:nvSpPr>
          <p:spPr>
            <a:xfrm>
              <a:off x="1020891" y="1679918"/>
              <a:ext cx="264958" cy="3214710"/>
            </a:xfrm>
            <a:prstGeom prst="leftBrace">
              <a:avLst/>
            </a:prstGeom>
            <a:ln w="19050">
              <a:solidFill>
                <a:srgbClr val="7563AF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TextBox 11"/>
            <p:cNvSpPr txBox="1"/>
            <p:nvPr/>
          </p:nvSpPr>
          <p:spPr>
            <a:xfrm>
              <a:off x="616378" y="1621487"/>
              <a:ext cx="375801" cy="35004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800" spc="3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中序遍历</a:t>
              </a:r>
              <a:r>
                <a:rPr lang="en-US" altLang="zh-CN" sz="1800" spc="3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(</a:t>
              </a:r>
              <a:r>
                <a:rPr lang="zh-CN" altLang="en-US" sz="1800" spc="3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递归</a:t>
              </a:r>
              <a:r>
                <a:rPr lang="en-US" altLang="zh-CN" sz="1800" spc="3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)</a:t>
              </a:r>
              <a:r>
                <a:rPr lang="zh-CN" altLang="en-US" sz="1800" spc="3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算法</a:t>
              </a:r>
              <a:endParaRPr lang="zh-CN" altLang="en-US" sz="18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5" name="灯片编号占位符 13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28/32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5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81" y="1084130"/>
            <a:ext cx="7976972" cy="6052193"/>
          </a:xfrm>
          <a:prstGeom prst="rect">
            <a:avLst/>
          </a:prstGeom>
        </p:spPr>
      </p:pic>
      <p:sp>
        <p:nvSpPr>
          <p:cNvPr id="20" name="TextBox 31"/>
          <p:cNvSpPr txBox="1"/>
          <p:nvPr/>
        </p:nvSpPr>
        <p:spPr>
          <a:xfrm>
            <a:off x="3863752" y="3130250"/>
            <a:ext cx="40719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遍历某种次序的线索二叉树：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灯片编号占位符 7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29/32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401464" y="1084130"/>
            <a:ext cx="6964826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charset="-122"/>
                <a:ea typeface="微软雅黑" panose="020B0503020204020204" charset="-122"/>
              </a:rPr>
              <a:t>7.7.3  </a:t>
            </a:r>
            <a:r>
              <a:rPr lang="zh-CN" altLang="en-US" b="0" dirty="0">
                <a:ln w="11430">
                  <a:noFill/>
                </a:ln>
                <a:solidFill>
                  <a:srgbClr val="F29803"/>
                </a:solidFill>
                <a:latin typeface="微软雅黑" panose="020B0503020204020204" charset="-122"/>
                <a:ea typeface="微软雅黑" panose="020B0503020204020204" charset="-122"/>
              </a:rPr>
              <a:t>遍历线索化二叉树</a:t>
            </a:r>
            <a:endParaRPr lang="zh-CN" altLang="en-US" b="0" dirty="0">
              <a:ln w="11430">
                <a:noFill/>
              </a:ln>
              <a:solidFill>
                <a:srgbClr val="F2980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50262" y="3604511"/>
            <a:ext cx="4285456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找到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开始结点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，从开始结点出发。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反复找到该结点在该次序下的后继结点，直到头结点。  　　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0"/>
            <a:ext cx="10513167" cy="7385938"/>
          </a:xfrm>
          <a:prstGeom prst="rect">
            <a:avLst/>
          </a:prstGeom>
        </p:spPr>
      </p:pic>
      <p:sp>
        <p:nvSpPr>
          <p:cNvPr id="15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847528" y="961225"/>
            <a:ext cx="4357718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结论</a:t>
            </a:r>
            <a:endParaRPr lang="zh-CN" altLang="en-US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3190329" y="1899105"/>
            <a:ext cx="5596674" cy="12103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给定一棵二叉树的一种遍历序列（先序序列、中序序列或后序序列）不能唯一确定该二叉树。　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7" name="灯片编号占位符 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3/32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02" y="127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TextBox 3"/>
          <p:cNvSpPr txBox="1"/>
          <p:nvPr/>
        </p:nvSpPr>
        <p:spPr>
          <a:xfrm>
            <a:off x="-302" y="41401"/>
            <a:ext cx="3168352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ldLvl="0" animBg="1"/>
      <p:bldP spid="17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1"/>
          <p:cNvGrpSpPr/>
          <p:nvPr/>
        </p:nvGrpSpPr>
        <p:grpSpPr>
          <a:xfrm>
            <a:off x="4207262" y="2271173"/>
            <a:ext cx="2595560" cy="2016125"/>
            <a:chOff x="2976572" y="2698759"/>
            <a:chExt cx="2595560" cy="2016125"/>
          </a:xfrm>
        </p:grpSpPr>
        <p:sp>
          <p:nvSpPr>
            <p:cNvPr id="29" name="Line 4"/>
            <p:cNvSpPr>
              <a:spLocks noChangeShapeType="1"/>
            </p:cNvSpPr>
            <p:nvPr/>
          </p:nvSpPr>
          <p:spPr bwMode="auto">
            <a:xfrm>
              <a:off x="3335347" y="4138622"/>
              <a:ext cx="288925" cy="28733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Line 5"/>
            <p:cNvSpPr>
              <a:spLocks noChangeShapeType="1"/>
            </p:cNvSpPr>
            <p:nvPr/>
          </p:nvSpPr>
          <p:spPr bwMode="auto">
            <a:xfrm flipH="1">
              <a:off x="3840172" y="2986097"/>
              <a:ext cx="287338" cy="28733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4449772" y="2938472"/>
              <a:ext cx="301625" cy="3889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" y="245"/>
                </a:cxn>
              </a:cxnLst>
              <a:rect l="0" t="0" r="r" b="b"/>
              <a:pathLst>
                <a:path w="190" h="245">
                  <a:moveTo>
                    <a:pt x="0" y="0"/>
                  </a:moveTo>
                  <a:lnTo>
                    <a:pt x="190" y="245"/>
                  </a:lnTo>
                </a:path>
              </a:pathLst>
            </a:custGeom>
            <a:ln w="1905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Line 7"/>
            <p:cNvSpPr>
              <a:spLocks noChangeShapeType="1"/>
            </p:cNvSpPr>
            <p:nvPr/>
          </p:nvSpPr>
          <p:spPr bwMode="auto">
            <a:xfrm flipH="1">
              <a:off x="3263910" y="3562359"/>
              <a:ext cx="360362" cy="36036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Line 8"/>
            <p:cNvSpPr>
              <a:spLocks noChangeShapeType="1"/>
            </p:cNvSpPr>
            <p:nvPr/>
          </p:nvSpPr>
          <p:spPr bwMode="auto">
            <a:xfrm flipH="1">
              <a:off x="4406910" y="3590934"/>
              <a:ext cx="287337" cy="287338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Line 9"/>
            <p:cNvSpPr>
              <a:spLocks noChangeShapeType="1"/>
            </p:cNvSpPr>
            <p:nvPr/>
          </p:nvSpPr>
          <p:spPr bwMode="auto">
            <a:xfrm>
              <a:off x="4992697" y="3562359"/>
              <a:ext cx="287338" cy="36036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sz="1800" b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4056072" y="2698759"/>
              <a:ext cx="431800" cy="360363"/>
            </a:xfrm>
            <a:prstGeom prst="ellipse">
              <a:avLst/>
            </a:prstGeom>
            <a:solidFill>
              <a:srgbClr val="E2D8F3"/>
            </a:solidFill>
            <a:ln>
              <a:solidFill>
                <a:srgbClr val="7563AF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A</a:t>
              </a:r>
              <a:endParaRPr lang="en-US" altLang="zh-CN" sz="1800"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Oval 11"/>
            <p:cNvSpPr>
              <a:spLocks noChangeArrowheads="1"/>
            </p:cNvSpPr>
            <p:nvPr/>
          </p:nvSpPr>
          <p:spPr bwMode="auto">
            <a:xfrm>
              <a:off x="3551247" y="3273434"/>
              <a:ext cx="431800" cy="360363"/>
            </a:xfrm>
            <a:prstGeom prst="ellipse">
              <a:avLst/>
            </a:prstGeom>
            <a:solidFill>
              <a:srgbClr val="E2D8F3"/>
            </a:solidFill>
            <a:ln>
              <a:solidFill>
                <a:srgbClr val="7563AF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B</a:t>
              </a:r>
              <a:endParaRPr lang="en-US" altLang="zh-CN" sz="18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4632335" y="3273434"/>
              <a:ext cx="431800" cy="360363"/>
            </a:xfrm>
            <a:prstGeom prst="ellipse">
              <a:avLst/>
            </a:prstGeom>
            <a:solidFill>
              <a:srgbClr val="E2D8F3"/>
            </a:solidFill>
            <a:ln>
              <a:solidFill>
                <a:srgbClr val="7563AF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C</a:t>
              </a:r>
              <a:endParaRPr lang="en-US" altLang="zh-CN" sz="18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2976572" y="3849697"/>
              <a:ext cx="431800" cy="360362"/>
            </a:xfrm>
            <a:prstGeom prst="ellipse">
              <a:avLst/>
            </a:prstGeom>
            <a:solidFill>
              <a:srgbClr val="E2D8F3"/>
            </a:solidFill>
            <a:ln>
              <a:solidFill>
                <a:srgbClr val="7563AF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D</a:t>
              </a:r>
              <a:endParaRPr lang="en-US" altLang="zh-CN" sz="18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auto">
            <a:xfrm>
              <a:off x="4057660" y="3849697"/>
              <a:ext cx="431800" cy="360362"/>
            </a:xfrm>
            <a:prstGeom prst="ellipse">
              <a:avLst/>
            </a:prstGeom>
            <a:solidFill>
              <a:srgbClr val="E2D8F3"/>
            </a:solidFill>
            <a:ln>
              <a:solidFill>
                <a:srgbClr val="7563AF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E</a:t>
              </a:r>
              <a:endParaRPr lang="en-US" altLang="zh-CN" sz="18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Oval 15"/>
            <p:cNvSpPr>
              <a:spLocks noChangeArrowheads="1"/>
            </p:cNvSpPr>
            <p:nvPr/>
          </p:nvSpPr>
          <p:spPr bwMode="auto">
            <a:xfrm>
              <a:off x="3551247" y="4354522"/>
              <a:ext cx="431800" cy="360362"/>
            </a:xfrm>
            <a:prstGeom prst="ellipse">
              <a:avLst/>
            </a:prstGeom>
            <a:solidFill>
              <a:srgbClr val="E2D8F3"/>
            </a:solidFill>
            <a:ln>
              <a:solidFill>
                <a:srgbClr val="7563AF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G</a:t>
              </a:r>
              <a:endParaRPr lang="en-US" altLang="zh-CN" sz="18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41" name="Oval 16"/>
            <p:cNvSpPr>
              <a:spLocks noChangeArrowheads="1"/>
            </p:cNvSpPr>
            <p:nvPr/>
          </p:nvSpPr>
          <p:spPr bwMode="auto">
            <a:xfrm>
              <a:off x="5140332" y="3849697"/>
              <a:ext cx="431800" cy="360362"/>
            </a:xfrm>
            <a:prstGeom prst="ellipse">
              <a:avLst/>
            </a:prstGeom>
            <a:solidFill>
              <a:srgbClr val="E2D8F3"/>
            </a:solidFill>
            <a:ln>
              <a:solidFill>
                <a:srgbClr val="7563AF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sz="1800" b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F</a:t>
              </a:r>
              <a:endParaRPr lang="en-US" altLang="zh-CN" sz="18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2" name="TextBox 22"/>
          <p:cNvSpPr txBox="1"/>
          <p:nvPr/>
        </p:nvSpPr>
        <p:spPr>
          <a:xfrm>
            <a:off x="2135560" y="1556792"/>
            <a:ext cx="700092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以中序线索二叉树为例，开始结点是根结点的最左下结点。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3" name="TextBox 26"/>
          <p:cNvSpPr txBox="1"/>
          <p:nvPr/>
        </p:nvSpPr>
        <p:spPr>
          <a:xfrm>
            <a:off x="7136220" y="3128429"/>
            <a:ext cx="3214710" cy="1830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08000" tIns="144000" rIns="108000" bIns="14400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*p=tb-&gt;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//p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指向根结点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while (p-&gt;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==0)   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2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p=p-&gt;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	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44" name="组合 30"/>
          <p:cNvGrpSpPr/>
          <p:nvPr/>
        </p:nvGrpSpPr>
        <p:grpSpPr>
          <a:xfrm>
            <a:off x="1921246" y="3116286"/>
            <a:ext cx="3357586" cy="2041002"/>
            <a:chOff x="428596" y="3845486"/>
            <a:chExt cx="3357586" cy="2041002"/>
          </a:xfrm>
        </p:grpSpPr>
        <p:sp>
          <p:nvSpPr>
            <p:cNvPr id="45" name="TextBox 23"/>
            <p:cNvSpPr txBox="1"/>
            <p:nvPr/>
          </p:nvSpPr>
          <p:spPr>
            <a:xfrm>
              <a:off x="1000100" y="3845486"/>
              <a:ext cx="1357322" cy="337185"/>
            </a:xfrm>
            <a:prstGeom prst="rect">
              <a:avLst/>
            </a:prstGeom>
            <a:solidFill>
              <a:srgbClr val="E2D8F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开始结点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>
              <a:off x="2357422" y="4000504"/>
              <a:ext cx="420426" cy="203580"/>
            </a:xfrm>
            <a:prstGeom prst="straightConnector1">
              <a:avLst/>
            </a:prstGeom>
            <a:ln w="28575">
              <a:solidFill>
                <a:srgbClr val="C93F3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27"/>
            <p:cNvSpPr txBox="1"/>
            <p:nvPr/>
          </p:nvSpPr>
          <p:spPr>
            <a:xfrm>
              <a:off x="428596" y="5056543"/>
              <a:ext cx="335758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在中序线索二叉树中，开始结点的左指针域为线索，即</a:t>
              </a:r>
              <a:r>
                <a:rPr lang="en-US" altLang="zh-CN" sz="20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ltag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=1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上下箭头 28"/>
            <p:cNvSpPr/>
            <p:nvPr/>
          </p:nvSpPr>
          <p:spPr>
            <a:xfrm>
              <a:off x="1785918" y="4357694"/>
              <a:ext cx="142876" cy="571504"/>
            </a:xfrm>
            <a:prstGeom prst="upDownArrow">
              <a:avLst/>
            </a:prstGeom>
            <a:ln>
              <a:solidFill>
                <a:srgbClr val="C93F3C"/>
              </a:solidFill>
              <a:tailEnd type="arrow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93F3C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9" name="TextBox 29"/>
          <p:cNvSpPr txBox="1"/>
          <p:nvPr/>
        </p:nvSpPr>
        <p:spPr>
          <a:xfrm>
            <a:off x="6993344" y="2554665"/>
            <a:ext cx="307183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找开始结点的算法：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51" name="灯片编号占位符 31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30/32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ldLvl="0" animBg="1"/>
      <p:bldP spid="49" grpId="0"/>
      <p:bldP spid="51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/>
          <p:cNvSpPr txBox="1"/>
          <p:nvPr/>
        </p:nvSpPr>
        <p:spPr>
          <a:xfrm>
            <a:off x="1271464" y="1393701"/>
            <a:ext cx="658264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在中序线索二叉树中中序遍历的过程：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342902" y="2036644"/>
            <a:ext cx="5617194" cy="3580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44000" rIns="180000" bIns="144000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指向根结点；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while </a:t>
            </a:r>
            <a:r>
              <a:rPr lang="en-US" altLang="zh-CN" sz="18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p≠root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时循环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找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开始结点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；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访问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结点；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while (p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结点有右线索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   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  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一直访问下去；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p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转向右孩子结点；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1" name="灯片编号占位符 7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31/32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64" y="1703215"/>
            <a:ext cx="4653136" cy="46531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688" y="-27178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90704" y="5181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ldLvl="0" animBg="1"/>
      <p:bldP spid="11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1752600" y="908720"/>
            <a:ext cx="8686800" cy="4425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void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ThInOrder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TBTNode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p=tb-&gt;</a:t>
            </a:r>
            <a:r>
              <a:rPr lang="en-US" altLang="zh-CN" sz="1800" dirty="0" err="1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		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//p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指向根结点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while (p!=tb)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{     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while (p-&gt;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ltag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==0) p=p-&gt;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	 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找开始结点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("%c"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p-&gt;data);		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访问开始结点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while (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p-&gt;</a:t>
            </a:r>
            <a:r>
              <a:rPr lang="en-US" altLang="zh-CN" sz="1800" dirty="0" err="1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rtag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==1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&amp;&amp; 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p-&gt;</a:t>
            </a:r>
            <a:r>
              <a:rPr lang="en-US" altLang="zh-CN" sz="1800" dirty="0" err="1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!=tb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{   p=p-&gt;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	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("%c"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p-&gt;data);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}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 p=p-&gt;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}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6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 </a:t>
            </a:r>
            <a:endParaRPr lang="en-US" altLang="zh-CN" sz="1800"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42" name="组合 5"/>
          <p:cNvGrpSpPr/>
          <p:nvPr/>
        </p:nvGrpSpPr>
        <p:grpSpPr>
          <a:xfrm>
            <a:off x="4511825" y="3195031"/>
            <a:ext cx="3767951" cy="2089293"/>
            <a:chOff x="3830638" y="2501896"/>
            <a:chExt cx="3767951" cy="2089293"/>
          </a:xfrm>
        </p:grpSpPr>
        <p:sp>
          <p:nvSpPr>
            <p:cNvPr id="43" name="Freeform 3"/>
            <p:cNvSpPr/>
            <p:nvPr/>
          </p:nvSpPr>
          <p:spPr bwMode="auto">
            <a:xfrm>
              <a:off x="3830638" y="2501896"/>
              <a:ext cx="1659672" cy="1505728"/>
            </a:xfrm>
            <a:custGeom>
              <a:avLst/>
              <a:gdLst/>
              <a:ahLst/>
              <a:cxnLst>
                <a:cxn ang="0">
                  <a:pos x="1192" y="680"/>
                </a:cxn>
                <a:cxn ang="0">
                  <a:pos x="0" y="0"/>
                </a:cxn>
              </a:cxnLst>
              <a:rect l="0" t="0" r="r" b="b"/>
              <a:pathLst>
                <a:path w="1192" h="680">
                  <a:moveTo>
                    <a:pt x="1192" y="68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E2D8F3"/>
              </a:solidFill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4383879" y="4007624"/>
              <a:ext cx="3214710" cy="58356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C93F3C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如果是线索就一直访问下去</a:t>
              </a:r>
              <a:endPara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1938278" y="5668782"/>
            <a:ext cx="7786742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优点：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中序遍历算法既没有递归也没有用栈，空间效率得到提高。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48" name="灯片编号占位符 9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32/32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24432" y="37592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119584" y="116588"/>
            <a:ext cx="2726614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7.7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线索二叉树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5" grpId="0" bldLvl="0" animBg="1"/>
      <p:bldP spid="48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1757"/>
            <a:ext cx="7776864" cy="43744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11524" y="5877273"/>
            <a:ext cx="842493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本课件版权归清华大学出版社所有，仅提供教师教学使用，其他用途一律视为侵权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744595" cy="63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156462" y="3252482"/>
            <a:ext cx="862322" cy="4851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</a:t>
            </a:r>
            <a:r>
              <a:rPr lang="en-US" altLang="zh-CN" sz="3200" b="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200" b="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1164054" y="4072385"/>
            <a:ext cx="862322" cy="4851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200" b="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</a:t>
            </a:r>
            <a:r>
              <a:rPr lang="en-US" altLang="zh-CN" sz="3200" b="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200" b="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1164054" y="4915373"/>
            <a:ext cx="862322" cy="5340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3600" b="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</a:t>
            </a:r>
            <a:r>
              <a:rPr lang="en-US" altLang="zh-CN" sz="3200" b="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 </a:t>
            </a:r>
            <a:r>
              <a:rPr lang="en-US" altLang="zh-CN" sz="3200" b="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200" b="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431704" y="3111112"/>
            <a:ext cx="7732350" cy="2405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 tIns="72000" bIns="180000">
            <a:spAutoFit/>
          </a:bodyPr>
          <a:lstStyle/>
          <a:p>
            <a:pPr marL="342900" indent="-342900" algn="l">
              <a:lnSpc>
                <a:spcPct val="20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给定一棵二叉树的先序序列和中序序列能唯一确定这棵二叉树。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000"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20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给定一棵二叉树的中序序列和后序序列能唯一确定这棵二叉树。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000"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200000"/>
              </a:lnSpc>
              <a:buBlip>
                <a:blip r:embed="rId1"/>
              </a:buBlip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给定一棵二叉树的先序序列和后序序列能唯一确定这棵二叉树。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000"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2166910" y="1781164"/>
            <a:ext cx="231615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</a:rPr>
              <a:t>以下命题成立否？</a:t>
            </a:r>
            <a:endParaRPr lang="zh-CN" altLang="en-US" sz="2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2024034" y="1071546"/>
            <a:ext cx="350046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那么给定两种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遍历序列呢？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灯片编号占位符 14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4/32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602" y="1950441"/>
            <a:ext cx="3500462" cy="350046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302" y="127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-302" y="41401"/>
            <a:ext cx="3168352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5" grpId="0" bldLvl="0" animBg="1"/>
      <p:bldP spid="16" grpId="0"/>
      <p:bldP spid="17" grpId="0"/>
      <p:bldP spid="1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27448" y="1983325"/>
            <a:ext cx="4059329" cy="706755"/>
            <a:chOff x="1321571" y="1988840"/>
            <a:chExt cx="4059329" cy="706755"/>
          </a:xfrm>
        </p:grpSpPr>
        <p:sp>
          <p:nvSpPr>
            <p:cNvPr id="15" name="TextBox 2"/>
            <p:cNvSpPr txBox="1"/>
            <p:nvPr/>
          </p:nvSpPr>
          <p:spPr>
            <a:xfrm>
              <a:off x="1321571" y="1988840"/>
              <a:ext cx="16970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200000"/>
                </a:lnSpc>
                <a:buBlip>
                  <a:blip r:embed="rId1"/>
                </a:buBlip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先序序列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右箭头 3"/>
            <p:cNvSpPr/>
            <p:nvPr/>
          </p:nvSpPr>
          <p:spPr>
            <a:xfrm>
              <a:off x="3220253" y="2275489"/>
              <a:ext cx="642942" cy="214314"/>
            </a:xfrm>
            <a:prstGeom prst="rightArrow">
              <a:avLst/>
            </a:prstGeom>
            <a:solidFill>
              <a:srgbClr val="C93F3C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C93F3C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TextBox 4"/>
            <p:cNvSpPr txBox="1"/>
            <p:nvPr/>
          </p:nvSpPr>
          <p:spPr>
            <a:xfrm>
              <a:off x="4064872" y="2213369"/>
              <a:ext cx="131602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根结点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TextBox 9"/>
          <p:cNvSpPr txBox="1"/>
          <p:nvPr/>
        </p:nvSpPr>
        <p:spPr>
          <a:xfrm>
            <a:off x="2666976" y="857232"/>
            <a:ext cx="3857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sz="2000" dirty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5" name="灯片编号占位符 14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5/32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407368" y="1101242"/>
            <a:ext cx="350046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各种遍历序列提供的信息：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27446" y="2707684"/>
            <a:ext cx="7131164" cy="706755"/>
            <a:chOff x="1321570" y="2713199"/>
            <a:chExt cx="7131164" cy="706755"/>
          </a:xfrm>
        </p:grpSpPr>
        <p:sp>
          <p:nvSpPr>
            <p:cNvPr id="20" name="右箭头 7"/>
            <p:cNvSpPr/>
            <p:nvPr/>
          </p:nvSpPr>
          <p:spPr>
            <a:xfrm>
              <a:off x="3220253" y="3034306"/>
              <a:ext cx="642942" cy="214314"/>
            </a:xfrm>
            <a:prstGeom prst="rightArrow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TextBox 8"/>
            <p:cNvSpPr txBox="1"/>
            <p:nvPr/>
          </p:nvSpPr>
          <p:spPr>
            <a:xfrm>
              <a:off x="4064872" y="2971924"/>
              <a:ext cx="438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根结点已知时，可以确定左右子树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TextBox 2"/>
            <p:cNvSpPr txBox="1"/>
            <p:nvPr/>
          </p:nvSpPr>
          <p:spPr>
            <a:xfrm>
              <a:off x="1321570" y="2713199"/>
              <a:ext cx="16970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200000"/>
                </a:lnSpc>
                <a:buBlip>
                  <a:blip r:embed="rId1"/>
                </a:buBlip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中序序列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27446" y="3466763"/>
            <a:ext cx="4001482" cy="706755"/>
            <a:chOff x="1321570" y="3472278"/>
            <a:chExt cx="4001482" cy="706755"/>
          </a:xfrm>
        </p:grpSpPr>
        <p:sp>
          <p:nvSpPr>
            <p:cNvPr id="18" name="右箭头 5"/>
            <p:cNvSpPr/>
            <p:nvPr/>
          </p:nvSpPr>
          <p:spPr>
            <a:xfrm>
              <a:off x="3220253" y="3793123"/>
              <a:ext cx="642942" cy="214314"/>
            </a:xfrm>
            <a:prstGeom prst="rightArrow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007024" y="3731003"/>
              <a:ext cx="131602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根结点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Box 2"/>
            <p:cNvSpPr txBox="1"/>
            <p:nvPr/>
          </p:nvSpPr>
          <p:spPr>
            <a:xfrm>
              <a:off x="1321570" y="3472278"/>
              <a:ext cx="16970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200000"/>
                </a:lnSpc>
                <a:buBlip>
                  <a:blip r:embed="rId1"/>
                </a:buBlip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后序序列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27447" y="4233806"/>
            <a:ext cx="4133512" cy="706755"/>
            <a:chOff x="1321571" y="4239321"/>
            <a:chExt cx="4133512" cy="706755"/>
          </a:xfrm>
        </p:grpSpPr>
        <p:sp>
          <p:nvSpPr>
            <p:cNvPr id="23" name="右箭头 10"/>
            <p:cNvSpPr/>
            <p:nvPr/>
          </p:nvSpPr>
          <p:spPr>
            <a:xfrm>
              <a:off x="3220253" y="4551940"/>
              <a:ext cx="642942" cy="214314"/>
            </a:xfrm>
            <a:prstGeom prst="rightArrow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TextBox 11"/>
            <p:cNvSpPr txBox="1"/>
            <p:nvPr/>
          </p:nvSpPr>
          <p:spPr>
            <a:xfrm>
              <a:off x="4067617" y="4489820"/>
              <a:ext cx="138746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根结点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TextBox 2"/>
            <p:cNvSpPr txBox="1"/>
            <p:nvPr/>
          </p:nvSpPr>
          <p:spPr>
            <a:xfrm>
              <a:off x="1321571" y="4239321"/>
              <a:ext cx="16970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200000"/>
                </a:lnSpc>
                <a:buBlip>
                  <a:blip r:embed="rId1"/>
                </a:buBlip>
              </a:pP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层次序列</a:t>
              </a:r>
              <a:endPara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080637"/>
            <a:ext cx="3576471" cy="35764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02" y="127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TextBox 3"/>
          <p:cNvSpPr txBox="1"/>
          <p:nvPr/>
        </p:nvSpPr>
        <p:spPr>
          <a:xfrm>
            <a:off x="-302" y="41401"/>
            <a:ext cx="3168352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749905" y="787911"/>
            <a:ext cx="8610600" cy="101473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定理</a:t>
            </a:r>
            <a:r>
              <a:rPr lang="en-US" altLang="zh-CN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7.1</a:t>
            </a:r>
            <a:r>
              <a:rPr lang="zh-CN" altLang="en-US" sz="2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任何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（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n&gt;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）个不同结点的二叉树，都可由它的中序序列和先序序列唯一地确定。     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1838577" y="2634314"/>
            <a:ext cx="1368425" cy="2209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先序序列：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3" name="Text Box 9"/>
          <p:cNvSpPr txBox="1">
            <a:spLocks noChangeArrowheads="1"/>
          </p:cNvSpPr>
          <p:nvPr/>
        </p:nvSpPr>
        <p:spPr bwMode="auto">
          <a:xfrm>
            <a:off x="3135564" y="2651776"/>
            <a:ext cx="2951162" cy="2209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 </a:t>
            </a:r>
            <a:r>
              <a:rPr lang="en-US" altLang="zh-CN" sz="1800" i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en-US" sz="1800" baseline="-25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54" name="组合 19"/>
          <p:cNvGrpSpPr/>
          <p:nvPr/>
        </p:nvGrpSpPr>
        <p:grpSpPr>
          <a:xfrm>
            <a:off x="3422893" y="3072471"/>
            <a:ext cx="1011235" cy="1136240"/>
            <a:chOff x="1704955" y="3141661"/>
            <a:chExt cx="1011235" cy="1136240"/>
          </a:xfrm>
        </p:grpSpPr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1704955" y="3393346"/>
              <a:ext cx="1011235" cy="88455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左子树先序序列，有</a:t>
              </a:r>
              <a:r>
                <a:rPr lang="en-US" altLang="zh-CN" sz="1800" i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k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个结点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56" name="AutoShape 10"/>
            <p:cNvSpPr/>
            <p:nvPr/>
          </p:nvSpPr>
          <p:spPr bwMode="auto">
            <a:xfrm rot="16200000">
              <a:off x="2123282" y="2782092"/>
              <a:ext cx="144462" cy="863600"/>
            </a:xfrm>
            <a:prstGeom prst="leftBrace">
              <a:avLst>
                <a:gd name="adj1" fmla="val 49817"/>
                <a:gd name="adj2" fmla="val 50000"/>
              </a:avLst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57" name="组合 20"/>
          <p:cNvGrpSpPr/>
          <p:nvPr/>
        </p:nvGrpSpPr>
        <p:grpSpPr>
          <a:xfrm>
            <a:off x="4810370" y="3074058"/>
            <a:ext cx="1071569" cy="1125129"/>
            <a:chOff x="3322640" y="3143247"/>
            <a:chExt cx="1071569" cy="1125129"/>
          </a:xfrm>
        </p:grpSpPr>
        <p:sp>
          <p:nvSpPr>
            <p:cNvPr id="58" name="Text Box 7"/>
            <p:cNvSpPr txBox="1">
              <a:spLocks noChangeArrowheads="1"/>
            </p:cNvSpPr>
            <p:nvPr/>
          </p:nvSpPr>
          <p:spPr bwMode="auto">
            <a:xfrm>
              <a:off x="3322640" y="3383821"/>
              <a:ext cx="1071569" cy="88455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右子树先序序列，有</a:t>
              </a:r>
              <a:r>
                <a:rPr lang="en-US" altLang="zh-CN" sz="1800" i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-</a:t>
              </a:r>
              <a:r>
                <a:rPr lang="en-US" altLang="zh-CN" sz="1800" i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k</a:t>
              </a:r>
              <a:r>
                <a:rPr lang="en-US" altLang="zh-CN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-1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个结点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AutoShape 11"/>
            <p:cNvSpPr/>
            <p:nvPr/>
          </p:nvSpPr>
          <p:spPr bwMode="auto">
            <a:xfrm rot="16200000">
              <a:off x="3780631" y="2709067"/>
              <a:ext cx="142875" cy="1011235"/>
            </a:xfrm>
            <a:prstGeom prst="leftBrace">
              <a:avLst>
                <a:gd name="adj1" fmla="val 49817"/>
                <a:gd name="adj2" fmla="val 50000"/>
              </a:avLst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60" name="Text Box 14"/>
          <p:cNvSpPr txBox="1">
            <a:spLocks noChangeArrowheads="1"/>
          </p:cNvSpPr>
          <p:nvPr/>
        </p:nvSpPr>
        <p:spPr bwMode="auto">
          <a:xfrm>
            <a:off x="6086727" y="2651776"/>
            <a:ext cx="1368425" cy="2209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中序序列：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1" name="Text Box 15"/>
          <p:cNvSpPr txBox="1">
            <a:spLocks noChangeArrowheads="1"/>
          </p:cNvSpPr>
          <p:nvPr/>
        </p:nvSpPr>
        <p:spPr bwMode="auto">
          <a:xfrm>
            <a:off x="7383714" y="2669239"/>
            <a:ext cx="3060730" cy="2209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en-US" sz="1800" baseline="-25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62" name="组合 21"/>
          <p:cNvGrpSpPr/>
          <p:nvPr/>
        </p:nvGrpSpPr>
        <p:grpSpPr>
          <a:xfrm>
            <a:off x="7520219" y="3074058"/>
            <a:ext cx="1004923" cy="1125129"/>
            <a:chOff x="6011863" y="3143247"/>
            <a:chExt cx="1004923" cy="1125129"/>
          </a:xfrm>
        </p:grpSpPr>
        <p:sp>
          <p:nvSpPr>
            <p:cNvPr id="63" name="Text Box 12"/>
            <p:cNvSpPr txBox="1">
              <a:spLocks noChangeArrowheads="1"/>
            </p:cNvSpPr>
            <p:nvPr/>
          </p:nvSpPr>
          <p:spPr bwMode="auto">
            <a:xfrm>
              <a:off x="6027757" y="3383821"/>
              <a:ext cx="989029" cy="88455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左子树中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序序列，有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k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个结点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AutoShape 16"/>
            <p:cNvSpPr/>
            <p:nvPr/>
          </p:nvSpPr>
          <p:spPr bwMode="auto">
            <a:xfrm rot="16200000">
              <a:off x="6423837" y="2731272"/>
              <a:ext cx="142876" cy="966825"/>
            </a:xfrm>
            <a:prstGeom prst="leftBrace">
              <a:avLst>
                <a:gd name="adj1" fmla="val 49817"/>
                <a:gd name="adj2" fmla="val 50000"/>
              </a:avLst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65" name="组合 22"/>
          <p:cNvGrpSpPr/>
          <p:nvPr/>
        </p:nvGrpSpPr>
        <p:grpSpPr>
          <a:xfrm>
            <a:off x="9133170" y="3072471"/>
            <a:ext cx="1082672" cy="1126715"/>
            <a:chOff x="7500958" y="3141661"/>
            <a:chExt cx="1082672" cy="1126715"/>
          </a:xfrm>
        </p:grpSpPr>
        <p:sp>
          <p:nvSpPr>
            <p:cNvPr id="66" name="Text Box 13"/>
            <p:cNvSpPr txBox="1">
              <a:spLocks noChangeArrowheads="1"/>
            </p:cNvSpPr>
            <p:nvPr/>
          </p:nvSpPr>
          <p:spPr bwMode="auto">
            <a:xfrm>
              <a:off x="7500958" y="3383821"/>
              <a:ext cx="1082672" cy="884555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右子树中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序序列，有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-</a:t>
              </a:r>
              <a:r>
                <a:rPr lang="en-US" altLang="zh-CN" sz="1800" i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k</a:t>
              </a:r>
              <a:r>
                <a:rPr lang="en-US" altLang="zh-CN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-1</a:t>
              </a: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个结点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67" name="AutoShape 17"/>
            <p:cNvSpPr/>
            <p:nvPr/>
          </p:nvSpPr>
          <p:spPr bwMode="auto">
            <a:xfrm rot="16200000">
              <a:off x="7925620" y="2782092"/>
              <a:ext cx="144463" cy="863600"/>
            </a:xfrm>
            <a:prstGeom prst="leftBrace">
              <a:avLst>
                <a:gd name="adj1" fmla="val 49817"/>
                <a:gd name="adj2" fmla="val 50000"/>
              </a:avLst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69" name="Line 18"/>
          <p:cNvSpPr>
            <a:spLocks noChangeShapeType="1"/>
          </p:cNvSpPr>
          <p:nvPr/>
        </p:nvSpPr>
        <p:spPr bwMode="auto">
          <a:xfrm>
            <a:off x="3229206" y="2385075"/>
            <a:ext cx="0" cy="323850"/>
          </a:xfrm>
          <a:prstGeom prst="line">
            <a:avLst/>
          </a:prstGeom>
          <a:ln w="19050">
            <a:solidFill>
              <a:srgbClr val="000000"/>
            </a:solidFill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0" name="Line 19"/>
          <p:cNvSpPr>
            <a:spLocks noChangeShapeType="1"/>
          </p:cNvSpPr>
          <p:nvPr/>
        </p:nvSpPr>
        <p:spPr bwMode="auto">
          <a:xfrm flipV="1">
            <a:off x="3229205" y="2364756"/>
            <a:ext cx="5652000" cy="0"/>
          </a:xfrm>
          <a:prstGeom prst="line">
            <a:avLst/>
          </a:prstGeom>
          <a:ln w="19050">
            <a:solidFill>
              <a:srgbClr val="000000"/>
            </a:solidFill>
            <a:tailEnd type="none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1" name="Line 20"/>
          <p:cNvSpPr>
            <a:spLocks noChangeShapeType="1"/>
          </p:cNvSpPr>
          <p:nvPr/>
        </p:nvSpPr>
        <p:spPr bwMode="auto">
          <a:xfrm>
            <a:off x="8872808" y="2375550"/>
            <a:ext cx="0" cy="323850"/>
          </a:xfrm>
          <a:prstGeom prst="line">
            <a:avLst/>
          </a:prstGeom>
          <a:ln w="19050">
            <a:solidFill>
              <a:srgbClr val="000000"/>
            </a:solidFill>
            <a:tailEnd type="stealth" w="med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2" name="Text Box 22"/>
          <p:cNvSpPr txBox="1">
            <a:spLocks noChangeArrowheads="1"/>
          </p:cNvSpPr>
          <p:nvPr/>
        </p:nvSpPr>
        <p:spPr bwMode="auto">
          <a:xfrm>
            <a:off x="4229339" y="1931051"/>
            <a:ext cx="4032251" cy="24574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通过根结点</a:t>
            </a:r>
            <a:r>
              <a:rPr lang="en-US" altLang="zh-CN" sz="20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2000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在中序序列中找到</a:t>
            </a:r>
            <a:r>
              <a:rPr lang="en-US" altLang="zh-CN" sz="2000" i="1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2000" i="1" baseline="-25000" dirty="0" err="1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endParaRPr lang="en-US" altLang="zh-CN" sz="2000" i="1" baseline="-25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091504" y="4638950"/>
            <a:ext cx="576000" cy="576000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endParaRPr lang="zh-CN" altLang="en-US" sz="1800" baseline="-250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75" name="TextBox 26"/>
          <p:cNvSpPr txBox="1"/>
          <p:nvPr/>
        </p:nvSpPr>
        <p:spPr>
          <a:xfrm>
            <a:off x="4095736" y="5507197"/>
            <a:ext cx="2214578" cy="671830"/>
          </a:xfrm>
          <a:prstGeom prst="rect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先序：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 </a:t>
            </a:r>
            <a:r>
              <a:rPr lang="en-US" altLang="zh-CN" sz="1800" i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endParaRPr lang="en-US" altLang="zh-CN" sz="1800" i="1" baseline="-25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中序：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76" name="TextBox 27"/>
          <p:cNvSpPr txBox="1"/>
          <p:nvPr/>
        </p:nvSpPr>
        <p:spPr>
          <a:xfrm>
            <a:off x="3667113" y="5191137"/>
            <a:ext cx="428625" cy="1214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左子树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TextBox 28"/>
          <p:cNvSpPr txBox="1"/>
          <p:nvPr/>
        </p:nvSpPr>
        <p:spPr>
          <a:xfrm>
            <a:off x="6738943" y="5507197"/>
            <a:ext cx="2206955" cy="671830"/>
          </a:xfrm>
          <a:prstGeom prst="rect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先序：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 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zh-CN" sz="1800" i="1" baseline="-25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/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中序：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… 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en-US" sz="1800" baseline="-25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78" name="TextBox 29"/>
          <p:cNvSpPr txBox="1"/>
          <p:nvPr/>
        </p:nvSpPr>
        <p:spPr>
          <a:xfrm>
            <a:off x="9024963" y="5191137"/>
            <a:ext cx="428625" cy="1214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右子树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连接符 78"/>
          <p:cNvCxnSpPr>
            <a:stCxn id="74" idx="2"/>
            <a:endCxn id="75" idx="0"/>
          </p:cNvCxnSpPr>
          <p:nvPr/>
        </p:nvCxnSpPr>
        <p:spPr>
          <a:xfrm flipH="1">
            <a:off x="5203140" y="4926950"/>
            <a:ext cx="888365" cy="58039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74" idx="6"/>
            <a:endCxn id="77" idx="0"/>
          </p:cNvCxnSpPr>
          <p:nvPr/>
        </p:nvCxnSpPr>
        <p:spPr>
          <a:xfrm>
            <a:off x="6667504" y="4926950"/>
            <a:ext cx="1175385" cy="58039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下箭头 35"/>
          <p:cNvSpPr/>
          <p:nvPr/>
        </p:nvSpPr>
        <p:spPr>
          <a:xfrm>
            <a:off x="6258180" y="4138883"/>
            <a:ext cx="285752" cy="500066"/>
          </a:xfrm>
          <a:prstGeom prst="downArrow">
            <a:avLst/>
          </a:prstGeom>
          <a:solidFill>
            <a:srgbClr val="C93F3C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93F3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2" name="灯片编号占位符 38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6/32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02" y="127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-302" y="41401"/>
            <a:ext cx="3168352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2" grpId="0" bldLvl="0" animBg="1"/>
      <p:bldP spid="53" grpId="0" bldLvl="0" animBg="1"/>
      <p:bldP spid="60" grpId="0" bldLvl="0" animBg="1"/>
      <p:bldP spid="61" grpId="0" bldLvl="0" animBg="1"/>
      <p:bldP spid="69" grpId="0" animBg="1"/>
      <p:bldP spid="70" grpId="0" animBg="1"/>
      <p:bldP spid="71" grpId="0" animBg="1"/>
      <p:bldP spid="72" grpId="0" bldLvl="0" animBg="1"/>
      <p:bldP spid="74" grpId="0" animBg="1"/>
      <p:bldP spid="75" grpId="0" bldLvl="0" animBg="1"/>
      <p:bldP spid="76" grpId="0"/>
      <p:bldP spid="77" grpId="0" bldLvl="0" animBg="1"/>
      <p:bldP spid="78" grpId="0"/>
      <p:bldP spid="81" grpId="0" animBg="1"/>
      <p:bldP spid="8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11424" y="1026336"/>
            <a:ext cx="8429684" cy="768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例如，已知先序序列为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ABDGCEF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，中序序列为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DGBAECF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，构造该二叉树。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endParaRPr lang="zh-CN" altLang="en-US" sz="2000"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554630" y="6241310"/>
            <a:ext cx="2376488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二叉树构造完毕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3626068" y="1740717"/>
            <a:ext cx="2000264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BDGCEF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:DGB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ECF 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483324" y="2383658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endParaRPr lang="en-US" altLang="zh-CN" sz="18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2554498" y="2955163"/>
            <a:ext cx="1357322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DG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:DG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483192" y="3598104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6" name="TextBox 27"/>
          <p:cNvSpPr txBox="1"/>
          <p:nvPr/>
        </p:nvSpPr>
        <p:spPr>
          <a:xfrm>
            <a:off x="5697770" y="2955163"/>
            <a:ext cx="1428760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EF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:E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 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697770" y="3598104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</a:t>
            </a:r>
            <a:endParaRPr lang="en-US" altLang="zh-CN" sz="18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8" name="TextBox 29"/>
          <p:cNvSpPr txBox="1"/>
          <p:nvPr/>
        </p:nvSpPr>
        <p:spPr>
          <a:xfrm>
            <a:off x="4483324" y="3883857"/>
            <a:ext cx="1000132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26266" y="4526798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E</a:t>
            </a:r>
            <a:endParaRPr lang="en-US" altLang="zh-CN" sz="18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20" name="TextBox 31"/>
          <p:cNvSpPr txBox="1"/>
          <p:nvPr/>
        </p:nvSpPr>
        <p:spPr>
          <a:xfrm>
            <a:off x="6412150" y="3883857"/>
            <a:ext cx="1000132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626464" y="4526798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</a:t>
            </a:r>
            <a:endParaRPr lang="en-US" altLang="zh-CN" sz="18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22" name="TextBox 33"/>
          <p:cNvSpPr txBox="1"/>
          <p:nvPr/>
        </p:nvSpPr>
        <p:spPr>
          <a:xfrm>
            <a:off x="1625804" y="3883857"/>
            <a:ext cx="1357322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 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554498" y="4526798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D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24" name="TextBox 35"/>
          <p:cNvSpPr txBox="1"/>
          <p:nvPr/>
        </p:nvSpPr>
        <p:spPr>
          <a:xfrm>
            <a:off x="3768944" y="5094914"/>
            <a:ext cx="928694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: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40316" y="5455492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7563A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G</a:t>
            </a:r>
            <a:endParaRPr lang="en-US" altLang="zh-CN" sz="180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6" name="直接连接符 25"/>
          <p:cNvCxnSpPr>
            <a:stCxn id="13" idx="3"/>
            <a:endCxn id="15" idx="0"/>
          </p:cNvCxnSpPr>
          <p:nvPr/>
        </p:nvCxnSpPr>
        <p:spPr>
          <a:xfrm rot="5400000">
            <a:off x="3697508" y="2749516"/>
            <a:ext cx="848589" cy="848589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3" idx="5"/>
            <a:endCxn id="17" idx="0"/>
          </p:cNvCxnSpPr>
          <p:nvPr/>
        </p:nvCxnSpPr>
        <p:spPr>
          <a:xfrm rot="16200000" flipH="1">
            <a:off x="4956339" y="2642358"/>
            <a:ext cx="848589" cy="1062903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5" idx="3"/>
            <a:endCxn id="23" idx="7"/>
          </p:cNvCxnSpPr>
          <p:nvPr/>
        </p:nvCxnSpPr>
        <p:spPr>
          <a:xfrm rot="5400000">
            <a:off x="2920355" y="3963961"/>
            <a:ext cx="625608" cy="62560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3" idx="5"/>
            <a:endCxn id="25" idx="1"/>
          </p:cNvCxnSpPr>
          <p:nvPr/>
        </p:nvCxnSpPr>
        <p:spPr>
          <a:xfrm rot="16200000" flipH="1">
            <a:off x="2848917" y="4964093"/>
            <a:ext cx="625608" cy="482732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7" idx="3"/>
            <a:endCxn id="19" idx="0"/>
          </p:cNvCxnSpPr>
          <p:nvPr/>
        </p:nvCxnSpPr>
        <p:spPr>
          <a:xfrm rot="5400000">
            <a:off x="5269144" y="4035400"/>
            <a:ext cx="562837" cy="41996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7" idx="5"/>
            <a:endCxn id="21" idx="1"/>
          </p:cNvCxnSpPr>
          <p:nvPr/>
        </p:nvCxnSpPr>
        <p:spPr>
          <a:xfrm rot="16200000" flipH="1">
            <a:off x="6063627" y="3963961"/>
            <a:ext cx="625608" cy="62560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灯片编号占位符 45"/>
          <p:cNvSpPr txBox="1"/>
          <p:nvPr/>
        </p:nvSpPr>
        <p:spPr>
          <a:xfrm>
            <a:off x="8024826" y="63237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7/32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79" y="2338219"/>
            <a:ext cx="3385118" cy="338511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302" y="127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-302" y="41401"/>
            <a:ext cx="3168352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3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778370" y="1552233"/>
            <a:ext cx="8715436" cy="3663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563AF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rIns="144000" bIns="216000">
            <a:sp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CreateBT1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(char *pre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char *in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int n)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{ 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*s;  char *p;  int k;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if (n&lt;=0) return NULL;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s=(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*)malloc(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sizeof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BTNode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)); 	 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创建根结点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s-&gt;data=*pre;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for (p=</a:t>
            </a:r>
            <a:r>
              <a:rPr lang="en-US" altLang="zh-CN" sz="1800" dirty="0" err="1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in;p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&lt;</a:t>
            </a:r>
            <a:r>
              <a:rPr lang="en-US" altLang="zh-CN" sz="1800" dirty="0" err="1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in+n;p</a:t>
            </a: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++)	          	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在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中找为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的位置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 if (*p==*pre)</a:t>
            </a:r>
            <a:endParaRPr lang="en-US" altLang="zh-CN" sz="18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	break;</a:t>
            </a:r>
            <a:endParaRPr lang="en-US" altLang="zh-CN" sz="18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k=p-in; </a:t>
            </a:r>
            <a:endParaRPr lang="en-US" altLang="zh-CN" sz="18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847528" y="908720"/>
            <a:ext cx="6769100" cy="33718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由上述定理得到以下构造二叉树的算法：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灯片编号占位符 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8/32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02" y="127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-302" y="41401"/>
            <a:ext cx="3168352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 bldLvl="0" animBg="1"/>
      <p:bldP spid="2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29"/>
          <p:cNvSpPr/>
          <p:nvPr/>
        </p:nvSpPr>
        <p:spPr>
          <a:xfrm>
            <a:off x="2802327" y="2525602"/>
            <a:ext cx="928694" cy="1914524"/>
          </a:xfrm>
          <a:custGeom>
            <a:avLst/>
            <a:gdLst>
              <a:gd name="connsiteX0" fmla="*/ 60325 w 898525"/>
              <a:gd name="connsiteY0" fmla="*/ 0 h 1838325"/>
              <a:gd name="connsiteX1" fmla="*/ 69850 w 898525"/>
              <a:gd name="connsiteY1" fmla="*/ 704850 h 1838325"/>
              <a:gd name="connsiteX2" fmla="*/ 479425 w 898525"/>
              <a:gd name="connsiteY2" fmla="*/ 1381125 h 1838325"/>
              <a:gd name="connsiteX3" fmla="*/ 898525 w 898525"/>
              <a:gd name="connsiteY3" fmla="*/ 1838325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525" h="1838325">
                <a:moveTo>
                  <a:pt x="60325" y="0"/>
                </a:moveTo>
                <a:cubicBezTo>
                  <a:pt x="30162" y="237331"/>
                  <a:pt x="0" y="474662"/>
                  <a:pt x="69850" y="704850"/>
                </a:cubicBezTo>
                <a:cubicBezTo>
                  <a:pt x="139700" y="935038"/>
                  <a:pt x="341313" y="1192213"/>
                  <a:pt x="479425" y="1381125"/>
                </a:cubicBezTo>
                <a:cubicBezTo>
                  <a:pt x="617537" y="1570037"/>
                  <a:pt x="758031" y="1704181"/>
                  <a:pt x="898525" y="1838325"/>
                </a:cubicBezTo>
              </a:path>
            </a:pathLst>
          </a:custGeom>
          <a:ln w="19050">
            <a:solidFill>
              <a:srgbClr val="7563AF"/>
            </a:solidFill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任意多边形 35"/>
          <p:cNvSpPr/>
          <p:nvPr/>
        </p:nvSpPr>
        <p:spPr>
          <a:xfrm>
            <a:off x="4659715" y="3087578"/>
            <a:ext cx="372266" cy="1781177"/>
          </a:xfrm>
          <a:custGeom>
            <a:avLst/>
            <a:gdLst>
              <a:gd name="connsiteX0" fmla="*/ 704850 w 749300"/>
              <a:gd name="connsiteY0" fmla="*/ 0 h 1666875"/>
              <a:gd name="connsiteX1" fmla="*/ 695325 w 749300"/>
              <a:gd name="connsiteY1" fmla="*/ 533400 h 1666875"/>
              <a:gd name="connsiteX2" fmla="*/ 381000 w 749300"/>
              <a:gd name="connsiteY2" fmla="*/ 1285875 h 1666875"/>
              <a:gd name="connsiteX3" fmla="*/ 0 w 749300"/>
              <a:gd name="connsiteY3" fmla="*/ 1666875 h 1666875"/>
              <a:gd name="connsiteX0-1" fmla="*/ 490536 w 534986"/>
              <a:gd name="connsiteY0-2" fmla="*/ 0 h 1638301"/>
              <a:gd name="connsiteX1-3" fmla="*/ 481011 w 534986"/>
              <a:gd name="connsiteY1-4" fmla="*/ 533400 h 1638301"/>
              <a:gd name="connsiteX2-5" fmla="*/ 166686 w 534986"/>
              <a:gd name="connsiteY2-6" fmla="*/ 1285875 h 1638301"/>
              <a:gd name="connsiteX3-7" fmla="*/ 0 w 534986"/>
              <a:gd name="connsiteY3-8" fmla="*/ 1638301 h 1638301"/>
              <a:gd name="connsiteX0-9" fmla="*/ 490536 w 515142"/>
              <a:gd name="connsiteY0-10" fmla="*/ 0 h 1638301"/>
              <a:gd name="connsiteX1-11" fmla="*/ 481011 w 515142"/>
              <a:gd name="connsiteY1-12" fmla="*/ 533400 h 1638301"/>
              <a:gd name="connsiteX2-13" fmla="*/ 285752 w 515142"/>
              <a:gd name="connsiteY2-14" fmla="*/ 1281111 h 1638301"/>
              <a:gd name="connsiteX3-15" fmla="*/ 0 w 515142"/>
              <a:gd name="connsiteY3-16" fmla="*/ 1638301 h 1638301"/>
              <a:gd name="connsiteX0-17" fmla="*/ 490536 w 515142"/>
              <a:gd name="connsiteY0-18" fmla="*/ 0 h 1709739"/>
              <a:gd name="connsiteX1-19" fmla="*/ 481011 w 515142"/>
              <a:gd name="connsiteY1-20" fmla="*/ 533400 h 1709739"/>
              <a:gd name="connsiteX2-21" fmla="*/ 285752 w 515142"/>
              <a:gd name="connsiteY2-22" fmla="*/ 1281111 h 1709739"/>
              <a:gd name="connsiteX3-23" fmla="*/ 0 w 515142"/>
              <a:gd name="connsiteY3-24" fmla="*/ 1709739 h 17097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5142" h="1709739">
                <a:moveTo>
                  <a:pt x="490536" y="0"/>
                </a:moveTo>
                <a:cubicBezTo>
                  <a:pt x="512761" y="159544"/>
                  <a:pt x="515142" y="319882"/>
                  <a:pt x="481011" y="533400"/>
                </a:cubicBezTo>
                <a:cubicBezTo>
                  <a:pt x="446880" y="746918"/>
                  <a:pt x="365920" y="1085055"/>
                  <a:pt x="285752" y="1281111"/>
                </a:cubicBezTo>
                <a:cubicBezTo>
                  <a:pt x="205584" y="1477167"/>
                  <a:pt x="132556" y="1613695"/>
                  <a:pt x="0" y="1709739"/>
                </a:cubicBezTo>
              </a:path>
            </a:pathLst>
          </a:custGeom>
          <a:ln w="19050">
            <a:solidFill>
              <a:srgbClr val="7563AF"/>
            </a:solidFill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任意多边形 34"/>
          <p:cNvSpPr/>
          <p:nvPr/>
        </p:nvSpPr>
        <p:spPr>
          <a:xfrm>
            <a:off x="3731021" y="2511300"/>
            <a:ext cx="1143008" cy="2286016"/>
          </a:xfrm>
          <a:custGeom>
            <a:avLst/>
            <a:gdLst>
              <a:gd name="connsiteX0" fmla="*/ 762000 w 762000"/>
              <a:gd name="connsiteY0" fmla="*/ 0 h 2247900"/>
              <a:gd name="connsiteX1" fmla="*/ 247650 w 762000"/>
              <a:gd name="connsiteY1" fmla="*/ 1085850 h 2247900"/>
              <a:gd name="connsiteX2" fmla="*/ 0 w 762000"/>
              <a:gd name="connsiteY2" fmla="*/ 2247900 h 2247900"/>
              <a:gd name="connsiteX0-1" fmla="*/ 1152532 w 1152532"/>
              <a:gd name="connsiteY0-2" fmla="*/ 0 h 2290764"/>
              <a:gd name="connsiteX1-3" fmla="*/ 638182 w 1152532"/>
              <a:gd name="connsiteY1-4" fmla="*/ 1085850 h 2290764"/>
              <a:gd name="connsiteX2-5" fmla="*/ 0 w 1152532"/>
              <a:gd name="connsiteY2-6" fmla="*/ 2290764 h 2290764"/>
              <a:gd name="connsiteX0-7" fmla="*/ 1152532 w 1152532"/>
              <a:gd name="connsiteY0-8" fmla="*/ 0 h 2290764"/>
              <a:gd name="connsiteX1-9" fmla="*/ 714380 w 1152532"/>
              <a:gd name="connsiteY1-10" fmla="*/ 1219194 h 2290764"/>
              <a:gd name="connsiteX2-11" fmla="*/ 0 w 1152532"/>
              <a:gd name="connsiteY2-12" fmla="*/ 2290764 h 2290764"/>
              <a:gd name="connsiteX0-13" fmla="*/ 1071570 w 1071570"/>
              <a:gd name="connsiteY0-14" fmla="*/ 0 h 2286016"/>
              <a:gd name="connsiteX1-15" fmla="*/ 714380 w 1071570"/>
              <a:gd name="connsiteY1-16" fmla="*/ 1214446 h 2286016"/>
              <a:gd name="connsiteX2-17" fmla="*/ 0 w 1071570"/>
              <a:gd name="connsiteY2-18" fmla="*/ 2286016 h 2286016"/>
              <a:gd name="connsiteX0-19" fmla="*/ 1071570 w 1071570"/>
              <a:gd name="connsiteY0-20" fmla="*/ 0 h 2286016"/>
              <a:gd name="connsiteX1-21" fmla="*/ 571504 w 1071570"/>
              <a:gd name="connsiteY1-22" fmla="*/ 1285884 h 2286016"/>
              <a:gd name="connsiteX2-23" fmla="*/ 0 w 1071570"/>
              <a:gd name="connsiteY2-24" fmla="*/ 2286016 h 2286016"/>
              <a:gd name="connsiteX0-25" fmla="*/ 1214446 w 1214446"/>
              <a:gd name="connsiteY0-26" fmla="*/ 0 h 2214578"/>
              <a:gd name="connsiteX1-27" fmla="*/ 714380 w 1214446"/>
              <a:gd name="connsiteY1-28" fmla="*/ 1285884 h 2214578"/>
              <a:gd name="connsiteX2-29" fmla="*/ 0 w 1214446"/>
              <a:gd name="connsiteY2-30" fmla="*/ 2214578 h 2214578"/>
              <a:gd name="connsiteX0-31" fmla="*/ 1285884 w 1285884"/>
              <a:gd name="connsiteY0-32" fmla="*/ 0 h 2286016"/>
              <a:gd name="connsiteX1-33" fmla="*/ 785818 w 1285884"/>
              <a:gd name="connsiteY1-34" fmla="*/ 1285884 h 2286016"/>
              <a:gd name="connsiteX2-35" fmla="*/ 0 w 1285884"/>
              <a:gd name="connsiteY2-36" fmla="*/ 2286016 h 22860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85884" h="2286016">
                <a:moveTo>
                  <a:pt x="1285884" y="0"/>
                </a:moveTo>
                <a:cubicBezTo>
                  <a:pt x="1092209" y="355600"/>
                  <a:pt x="1000132" y="904881"/>
                  <a:pt x="785818" y="1285884"/>
                </a:cubicBezTo>
                <a:cubicBezTo>
                  <a:pt x="571504" y="1666887"/>
                  <a:pt x="60325" y="1892316"/>
                  <a:pt x="0" y="2286016"/>
                </a:cubicBezTo>
              </a:path>
            </a:pathLst>
          </a:custGeom>
          <a:ln w="19050">
            <a:solidFill>
              <a:srgbClr val="7563AF"/>
            </a:solidFill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73435" y="4263913"/>
            <a:ext cx="8001056" cy="168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44000">
            <a:spAutoFit/>
          </a:bodyPr>
          <a:lstStyle/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s-&gt;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lchild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CreateBT1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(pre+1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k);       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构造左子树</a:t>
            </a:r>
            <a:endParaRPr lang="zh-CN" altLang="en-US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s-&gt;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rchild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CreateBT1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(pre+k+1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p+1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n-k-1);  </a:t>
            </a:r>
            <a:r>
              <a:rPr lang="en-US" altLang="zh-CN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//</a:t>
            </a:r>
            <a:r>
              <a:rPr lang="zh-CN" altLang="en-US" sz="18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构造右子树</a:t>
            </a:r>
            <a:endParaRPr lang="en-US" altLang="zh-CN" sz="1800" dirty="0">
              <a:solidFill>
                <a:srgbClr val="C93F3C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just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return s;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28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} 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8581186" y="3797184"/>
            <a:ext cx="428625" cy="25717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spc="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先序遍历的思路</a:t>
            </a:r>
            <a:endParaRPr lang="zh-CN" altLang="en-US" sz="2000" spc="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230691" y="2130097"/>
            <a:ext cx="5857916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先序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：</a:t>
            </a:r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   </a:t>
            </a:r>
            <a:r>
              <a:rPr lang="en-US" altLang="zh-CN" sz="1800" i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…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-2 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a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zh-CN" altLang="en-US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230691" y="2730119"/>
            <a:ext cx="5786478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中序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：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…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   </a:t>
            </a:r>
            <a:r>
              <a:rPr lang="en-US" altLang="zh-CN" sz="1800" i="1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C93F3C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  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…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-2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b</a:t>
            </a:r>
            <a:r>
              <a:rPr lang="en-US" altLang="zh-CN" sz="1800" i="1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n</a:t>
            </a:r>
            <a:r>
              <a:rPr lang="en-US" altLang="zh-CN" sz="18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</a:t>
            </a:r>
            <a:endParaRPr lang="en-US" altLang="en-US" sz="1800" baseline="-25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rot="5400000" flipH="1" flipV="1">
            <a:off x="4155680" y="3300886"/>
            <a:ext cx="28575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9"/>
          <p:cNvSpPr txBox="1"/>
          <p:nvPr/>
        </p:nvSpPr>
        <p:spPr>
          <a:xfrm>
            <a:off x="4045348" y="3409832"/>
            <a:ext cx="50006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endParaRPr lang="en-US" altLang="zh-CN" sz="1800" i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rot="5400000">
            <a:off x="2666595" y="2000715"/>
            <a:ext cx="28575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TextBox 12"/>
          <p:cNvSpPr txBox="1"/>
          <p:nvPr/>
        </p:nvSpPr>
        <p:spPr>
          <a:xfrm>
            <a:off x="2445137" y="1582607"/>
            <a:ext cx="714380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pre+1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rot="5400000">
            <a:off x="4747822" y="2062828"/>
            <a:ext cx="28575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TextBox 14"/>
          <p:cNvSpPr txBox="1"/>
          <p:nvPr/>
        </p:nvSpPr>
        <p:spPr>
          <a:xfrm>
            <a:off x="4364438" y="1625670"/>
            <a:ext cx="1000132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pre+</a:t>
            </a:r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rot="5400000" flipH="1" flipV="1">
            <a:off x="4731947" y="3300886"/>
            <a:ext cx="28575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0" name="TextBox 16"/>
          <p:cNvSpPr txBox="1"/>
          <p:nvPr/>
        </p:nvSpPr>
        <p:spPr>
          <a:xfrm>
            <a:off x="4659715" y="3409832"/>
            <a:ext cx="50006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p</a:t>
            </a: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+1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5400000" flipH="1" flipV="1">
            <a:off x="2360206" y="3272311"/>
            <a:ext cx="28575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2259399" y="3409832"/>
            <a:ext cx="500066" cy="220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in</a:t>
            </a:r>
            <a:endParaRPr lang="en-US" altLang="zh-CN" sz="1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49924" y="2149348"/>
            <a:ext cx="1857388" cy="357190"/>
          </a:xfrm>
          <a:prstGeom prst="rect">
            <a:avLst/>
          </a:prstGeom>
          <a:solidFill>
            <a:srgbClr val="7563A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45122" y="2744664"/>
            <a:ext cx="1714512" cy="357190"/>
          </a:xfrm>
          <a:prstGeom prst="rect">
            <a:avLst/>
          </a:prstGeom>
          <a:solidFill>
            <a:srgbClr val="7563A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任意多边形 30"/>
          <p:cNvSpPr/>
          <p:nvPr/>
        </p:nvSpPr>
        <p:spPr>
          <a:xfrm>
            <a:off x="2588014" y="3082804"/>
            <a:ext cx="1714511" cy="1357322"/>
          </a:xfrm>
          <a:custGeom>
            <a:avLst/>
            <a:gdLst>
              <a:gd name="connsiteX0" fmla="*/ 0 w 828675"/>
              <a:gd name="connsiteY0" fmla="*/ 0 h 1257300"/>
              <a:gd name="connsiteX1" fmla="*/ 114300 w 828675"/>
              <a:gd name="connsiteY1" fmla="*/ 419100 h 1257300"/>
              <a:gd name="connsiteX2" fmla="*/ 409575 w 828675"/>
              <a:gd name="connsiteY2" fmla="*/ 895350 h 1257300"/>
              <a:gd name="connsiteX3" fmla="*/ 828675 w 828675"/>
              <a:gd name="connsiteY3" fmla="*/ 1257300 h 1257300"/>
              <a:gd name="connsiteX0-1" fmla="*/ 0 w 1500198"/>
              <a:gd name="connsiteY0-2" fmla="*/ 0 h 1357322"/>
              <a:gd name="connsiteX1-3" fmla="*/ 114300 w 1500198"/>
              <a:gd name="connsiteY1-4" fmla="*/ 419100 h 1357322"/>
              <a:gd name="connsiteX2-5" fmla="*/ 409575 w 1500198"/>
              <a:gd name="connsiteY2-6" fmla="*/ 895350 h 1357322"/>
              <a:gd name="connsiteX3-7" fmla="*/ 1500198 w 1500198"/>
              <a:gd name="connsiteY3-8" fmla="*/ 1357322 h 1357322"/>
              <a:gd name="connsiteX0-9" fmla="*/ 4763 w 1504961"/>
              <a:gd name="connsiteY0-10" fmla="*/ 0 h 1357322"/>
              <a:gd name="connsiteX1-11" fmla="*/ 119063 w 1504961"/>
              <a:gd name="connsiteY1-12" fmla="*/ 419100 h 1357322"/>
              <a:gd name="connsiteX2-13" fmla="*/ 719142 w 1504961"/>
              <a:gd name="connsiteY2-14" fmla="*/ 642942 h 1357322"/>
              <a:gd name="connsiteX3-15" fmla="*/ 1504961 w 1504961"/>
              <a:gd name="connsiteY3-16" fmla="*/ 1357322 h 1357322"/>
              <a:gd name="connsiteX0-17" fmla="*/ 0 w 1500198"/>
              <a:gd name="connsiteY0-18" fmla="*/ 0 h 1357322"/>
              <a:gd name="connsiteX1-19" fmla="*/ 285752 w 1500198"/>
              <a:gd name="connsiteY1-20" fmla="*/ 285752 h 1357322"/>
              <a:gd name="connsiteX2-21" fmla="*/ 714379 w 1500198"/>
              <a:gd name="connsiteY2-22" fmla="*/ 642942 h 1357322"/>
              <a:gd name="connsiteX3-23" fmla="*/ 1500198 w 1500198"/>
              <a:gd name="connsiteY3-24" fmla="*/ 1357322 h 13573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00198" h="1357322">
                <a:moveTo>
                  <a:pt x="0" y="0"/>
                </a:moveTo>
                <a:cubicBezTo>
                  <a:pt x="23019" y="134937"/>
                  <a:pt x="166689" y="178595"/>
                  <a:pt x="285752" y="285752"/>
                </a:cubicBezTo>
                <a:cubicBezTo>
                  <a:pt x="404815" y="392909"/>
                  <a:pt x="511971" y="464347"/>
                  <a:pt x="714379" y="642942"/>
                </a:cubicBezTo>
                <a:cubicBezTo>
                  <a:pt x="916787" y="821537"/>
                  <a:pt x="1350179" y="1246197"/>
                  <a:pt x="1500198" y="1357322"/>
                </a:cubicBezTo>
              </a:path>
            </a:pathLst>
          </a:custGeom>
          <a:ln w="19050">
            <a:solidFill>
              <a:srgbClr val="7563AF"/>
            </a:solidFill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88277" y="2154110"/>
            <a:ext cx="2143140" cy="357190"/>
          </a:xfrm>
          <a:prstGeom prst="rect">
            <a:avLst/>
          </a:prstGeom>
          <a:solidFill>
            <a:srgbClr val="7563A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88277" y="2725614"/>
            <a:ext cx="2143140" cy="357190"/>
          </a:xfrm>
          <a:prstGeom prst="rect">
            <a:avLst/>
          </a:prstGeom>
          <a:solidFill>
            <a:srgbClr val="7563AF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灯片编号占位符 37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ctr" rtl="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7563AF"/>
                </a:solidFill>
                <a:latin typeface="微软雅黑" panose="020B0503020204020204" charset="-122"/>
                <a:ea typeface="微软雅黑" panose="020B0503020204020204" charset="-122"/>
              </a:rPr>
              <a:t>9/32</a:t>
            </a:r>
            <a:endParaRPr lang="en-US" altLang="zh-CN" sz="2000" dirty="0">
              <a:solidFill>
                <a:srgbClr val="7563A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01" y="1360522"/>
            <a:ext cx="3125474" cy="31254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302" y="127"/>
            <a:ext cx="3009516" cy="477813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-302" y="41401"/>
            <a:ext cx="3168352" cy="435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7.6 </a:t>
            </a:r>
            <a:r>
              <a:rPr lang="zh-CN" altLang="en-US" sz="28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二叉树的构造</a:t>
            </a:r>
            <a:endParaRPr lang="zh-CN" altLang="en-US" sz="28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42" grpId="0" animBg="1"/>
      <p:bldP spid="15" grpId="0" bldLvl="0" animBg="1"/>
      <p:bldP spid="16" grpId="0"/>
      <p:bldP spid="17" grpId="0"/>
      <p:bldP spid="18" grpId="0"/>
      <p:bldP spid="21" grpId="0"/>
      <p:bldP spid="24" grpId="0"/>
      <p:bldP spid="27" grpId="0"/>
      <p:bldP spid="30" grpId="0"/>
      <p:bldP spid="33" grpId="0"/>
      <p:bldP spid="35" grpId="0" animBg="1"/>
      <p:bldP spid="36" grpId="0" animBg="1"/>
      <p:bldP spid="38" grpId="0" animBg="1"/>
      <p:bldP spid="40" grpId="0" animBg="1"/>
      <p:bldP spid="41" grpId="0" animBg="1"/>
      <p:bldP spid="44" grpId="0"/>
      <p:bldP spid="10" grpId="0"/>
    </p:bldLst>
  </p:timing>
</p:sld>
</file>

<file path=ppt/tags/tag1.xml><?xml version="1.0" encoding="utf-8"?>
<p:tagLst xmlns:p="http://schemas.openxmlformats.org/presentationml/2006/main">
  <p:tag name="ISLIDE.VECTOR" val="#340576;"/>
</p:tagLst>
</file>

<file path=ppt/tags/tag2.xml><?xml version="1.0" encoding="utf-8"?>
<p:tagLst xmlns:p="http://schemas.openxmlformats.org/presentationml/2006/main">
  <p:tag name="ISLIDE.ICON" val="#88039;"/>
</p:tagLst>
</file>

<file path=ppt/tags/tag3.xml><?xml version="1.0" encoding="utf-8"?>
<p:tagLst xmlns:p="http://schemas.openxmlformats.org/presentationml/2006/main">
  <p:tag name="ISLIDE.ICON" val="#139951;"/>
</p:tagLst>
</file>

<file path=ppt/tags/tag4.xml><?xml version="1.0" encoding="utf-8"?>
<p:tagLst xmlns:p="http://schemas.openxmlformats.org/presentationml/2006/main">
  <p:tag name="COMMONDATA" val="eyJoZGlkIjoiMDY2MjQwNzI0OTM0YTU2NzllMzQyZjJkMjRkOWNhZj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6352</Words>
  <Application>WPS 演示</Application>
  <PresentationFormat>宽屏</PresentationFormat>
  <Paragraphs>697</Paragraphs>
  <Slides>33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</vt:lpstr>
      <vt:lpstr>宋体</vt:lpstr>
      <vt:lpstr>Wingdings</vt:lpstr>
      <vt:lpstr>Times New Roman</vt:lpstr>
      <vt:lpstr>楷体_GB2312</vt:lpstr>
      <vt:lpstr>新宋体</vt:lpstr>
      <vt:lpstr>楷体</vt:lpstr>
      <vt:lpstr>微软雅黑</vt:lpstr>
      <vt:lpstr>Wingdings 2</vt:lpstr>
      <vt:lpstr>Wingdings</vt:lpstr>
      <vt:lpstr>Consolas</vt:lpstr>
      <vt:lpstr>华文中宋</vt:lpstr>
      <vt:lpstr>Calibri</vt:lpstr>
      <vt:lpstr>Arial Unicode MS</vt:lpstr>
      <vt:lpstr>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CC</cp:lastModifiedBy>
  <cp:revision>1049</cp:revision>
  <dcterms:created xsi:type="dcterms:W3CDTF">2004-03-31T23:50:00Z</dcterms:created>
  <dcterms:modified xsi:type="dcterms:W3CDTF">2022-06-23T09:32:19Z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E42077AFE94C4CFBB6C4AAC217874C0E</vt:lpwstr>
  </property>
  <property fmtid="{D5CDD505-2E9C-101B-9397-08002B2CF9AE}" pid="3" name="KSOProductBuildVer">
    <vt:lpwstr>2052-11.1.0.11830</vt:lpwstr>
  </property>
</Properties>
</file>